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8" r:id="rId2"/>
  </p:sldMasterIdLst>
  <p:notesMasterIdLst>
    <p:notesMasterId r:id="rId17"/>
  </p:notesMasterIdLst>
  <p:handoutMasterIdLst>
    <p:handoutMasterId r:id="rId18"/>
  </p:handoutMasterIdLst>
  <p:sldIdLst>
    <p:sldId id="313" r:id="rId3"/>
    <p:sldId id="295" r:id="rId4"/>
    <p:sldId id="297" r:id="rId5"/>
    <p:sldId id="291" r:id="rId6"/>
    <p:sldId id="306" r:id="rId7"/>
    <p:sldId id="307" r:id="rId8"/>
    <p:sldId id="292" r:id="rId9"/>
    <p:sldId id="294" r:id="rId10"/>
    <p:sldId id="298" r:id="rId11"/>
    <p:sldId id="300" r:id="rId12"/>
    <p:sldId id="301" r:id="rId13"/>
    <p:sldId id="302" r:id="rId14"/>
    <p:sldId id="309" r:id="rId15"/>
    <p:sldId id="30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anoosh Aryanfar" initials="KA" lastIdx="1" clrIdx="0">
    <p:extLst>
      <p:ext uri="{19B8F6BF-5375-455C-9EA6-DF929625EA0E}">
        <p15:presenceInfo xmlns:p15="http://schemas.microsoft.com/office/powerpoint/2012/main" userId="S-1-5-21-4130480708-3927793215-2361453352-115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3366"/>
    <a:srgbClr val="26ABE2"/>
    <a:srgbClr val="EC1653"/>
    <a:srgbClr val="F9A020"/>
    <a:srgbClr val="26ADE4"/>
    <a:srgbClr val="EC1A52"/>
    <a:srgbClr val="8BC541"/>
    <a:srgbClr val="29B8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2" d="100"/>
          <a:sy n="82" d="100"/>
        </p:scale>
        <p:origin x="816"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8DD5399-1CD2-4D5B-91EF-72427620B943}" type="datetimeFigureOut">
              <a:rPr lang="en-US" smtClean="0"/>
              <a:t>2/14/2025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62462C1-CE0B-4674-9CFA-C9A79E6D7822}" type="slidenum">
              <a:rPr lang="en-US" smtClean="0"/>
              <a:t>‹#›</a:t>
            </a:fld>
            <a:endParaRPr lang="en-US"/>
          </a:p>
        </p:txBody>
      </p:sp>
    </p:spTree>
    <p:extLst>
      <p:ext uri="{BB962C8B-B14F-4D97-AF65-F5344CB8AC3E}">
        <p14:creationId xmlns:p14="http://schemas.microsoft.com/office/powerpoint/2010/main" val="212806907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673877-3036-4D4E-9829-C2C5937DFA39}" type="datetimeFigureOut">
              <a:rPr lang="en-US" smtClean="0"/>
              <a:t>2/14/2025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0472CE-0549-480B-89DD-288D40CD7AB2}" type="slidenum">
              <a:rPr lang="en-US" smtClean="0"/>
              <a:t>‹#›</a:t>
            </a:fld>
            <a:endParaRPr lang="en-US"/>
          </a:p>
        </p:txBody>
      </p:sp>
    </p:spTree>
    <p:extLst>
      <p:ext uri="{BB962C8B-B14F-4D97-AF65-F5344CB8AC3E}">
        <p14:creationId xmlns:p14="http://schemas.microsoft.com/office/powerpoint/2010/main" val="172210647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0472CE-0549-480B-89DD-288D40CD7AB2}" type="slidenum">
              <a:rPr lang="en-US" smtClean="0"/>
              <a:t>2</a:t>
            </a:fld>
            <a:endParaRPr lang="en-US"/>
          </a:p>
        </p:txBody>
      </p:sp>
    </p:spTree>
    <p:extLst>
      <p:ext uri="{BB962C8B-B14F-4D97-AF65-F5344CB8AC3E}">
        <p14:creationId xmlns:p14="http://schemas.microsoft.com/office/powerpoint/2010/main" val="23614413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0472CE-0549-480B-89DD-288D40CD7AB2}" type="slidenum">
              <a:rPr lang="en-US" smtClean="0"/>
              <a:t>11</a:t>
            </a:fld>
            <a:endParaRPr lang="en-US"/>
          </a:p>
        </p:txBody>
      </p:sp>
    </p:spTree>
    <p:extLst>
      <p:ext uri="{BB962C8B-B14F-4D97-AF65-F5344CB8AC3E}">
        <p14:creationId xmlns:p14="http://schemas.microsoft.com/office/powerpoint/2010/main" val="33576836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0472CE-0549-480B-89DD-288D40CD7AB2}" type="slidenum">
              <a:rPr lang="en-US" smtClean="0"/>
              <a:t>12</a:t>
            </a:fld>
            <a:endParaRPr lang="en-US"/>
          </a:p>
        </p:txBody>
      </p:sp>
    </p:spTree>
    <p:extLst>
      <p:ext uri="{BB962C8B-B14F-4D97-AF65-F5344CB8AC3E}">
        <p14:creationId xmlns:p14="http://schemas.microsoft.com/office/powerpoint/2010/main" val="41508751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0472CE-0549-480B-89DD-288D40CD7AB2}" type="slidenum">
              <a:rPr lang="en-US" smtClean="0"/>
              <a:t>13</a:t>
            </a:fld>
            <a:endParaRPr lang="en-US"/>
          </a:p>
        </p:txBody>
      </p:sp>
    </p:spTree>
    <p:extLst>
      <p:ext uri="{BB962C8B-B14F-4D97-AF65-F5344CB8AC3E}">
        <p14:creationId xmlns:p14="http://schemas.microsoft.com/office/powerpoint/2010/main" val="25442340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0472CE-0549-480B-89DD-288D40CD7AB2}" type="slidenum">
              <a:rPr lang="en-US" smtClean="0"/>
              <a:t>14</a:t>
            </a:fld>
            <a:endParaRPr lang="en-US"/>
          </a:p>
        </p:txBody>
      </p:sp>
    </p:spTree>
    <p:extLst>
      <p:ext uri="{BB962C8B-B14F-4D97-AF65-F5344CB8AC3E}">
        <p14:creationId xmlns:p14="http://schemas.microsoft.com/office/powerpoint/2010/main" val="23171457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0472CE-0549-480B-89DD-288D40CD7AB2}" type="slidenum">
              <a:rPr lang="en-US" smtClean="0"/>
              <a:t>3</a:t>
            </a:fld>
            <a:endParaRPr lang="en-US"/>
          </a:p>
        </p:txBody>
      </p:sp>
    </p:spTree>
    <p:extLst>
      <p:ext uri="{BB962C8B-B14F-4D97-AF65-F5344CB8AC3E}">
        <p14:creationId xmlns:p14="http://schemas.microsoft.com/office/powerpoint/2010/main" val="1210821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0472CE-0549-480B-89DD-288D40CD7AB2}" type="slidenum">
              <a:rPr lang="en-US" smtClean="0"/>
              <a:t>4</a:t>
            </a:fld>
            <a:endParaRPr lang="en-US"/>
          </a:p>
        </p:txBody>
      </p:sp>
    </p:spTree>
    <p:extLst>
      <p:ext uri="{BB962C8B-B14F-4D97-AF65-F5344CB8AC3E}">
        <p14:creationId xmlns:p14="http://schemas.microsoft.com/office/powerpoint/2010/main" val="3271852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0472CE-0549-480B-89DD-288D40CD7AB2}" type="slidenum">
              <a:rPr lang="en-US" smtClean="0"/>
              <a:t>5</a:t>
            </a:fld>
            <a:endParaRPr lang="en-US"/>
          </a:p>
        </p:txBody>
      </p:sp>
    </p:spTree>
    <p:extLst>
      <p:ext uri="{BB962C8B-B14F-4D97-AF65-F5344CB8AC3E}">
        <p14:creationId xmlns:p14="http://schemas.microsoft.com/office/powerpoint/2010/main" val="4603991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0472CE-0549-480B-89DD-288D40CD7AB2}" type="slidenum">
              <a:rPr lang="en-US" smtClean="0"/>
              <a:t>6</a:t>
            </a:fld>
            <a:endParaRPr lang="en-US"/>
          </a:p>
        </p:txBody>
      </p:sp>
    </p:spTree>
    <p:extLst>
      <p:ext uri="{BB962C8B-B14F-4D97-AF65-F5344CB8AC3E}">
        <p14:creationId xmlns:p14="http://schemas.microsoft.com/office/powerpoint/2010/main" val="41004868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0472CE-0549-480B-89DD-288D40CD7AB2}" type="slidenum">
              <a:rPr lang="en-US" smtClean="0"/>
              <a:t>7</a:t>
            </a:fld>
            <a:endParaRPr lang="en-US"/>
          </a:p>
        </p:txBody>
      </p:sp>
    </p:spTree>
    <p:extLst>
      <p:ext uri="{BB962C8B-B14F-4D97-AF65-F5344CB8AC3E}">
        <p14:creationId xmlns:p14="http://schemas.microsoft.com/office/powerpoint/2010/main" val="28053612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0472CE-0549-480B-89DD-288D40CD7AB2}" type="slidenum">
              <a:rPr lang="en-US" smtClean="0"/>
              <a:t>8</a:t>
            </a:fld>
            <a:endParaRPr lang="en-US"/>
          </a:p>
        </p:txBody>
      </p:sp>
    </p:spTree>
    <p:extLst>
      <p:ext uri="{BB962C8B-B14F-4D97-AF65-F5344CB8AC3E}">
        <p14:creationId xmlns:p14="http://schemas.microsoft.com/office/powerpoint/2010/main" val="35085730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0472CE-0549-480B-89DD-288D40CD7AB2}" type="slidenum">
              <a:rPr lang="en-US" smtClean="0"/>
              <a:t>9</a:t>
            </a:fld>
            <a:endParaRPr lang="en-US"/>
          </a:p>
        </p:txBody>
      </p:sp>
    </p:spTree>
    <p:extLst>
      <p:ext uri="{BB962C8B-B14F-4D97-AF65-F5344CB8AC3E}">
        <p14:creationId xmlns:p14="http://schemas.microsoft.com/office/powerpoint/2010/main" val="6469530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0472CE-0549-480B-89DD-288D40CD7AB2}" type="slidenum">
              <a:rPr lang="en-US" smtClean="0"/>
              <a:t>10</a:t>
            </a:fld>
            <a:endParaRPr lang="en-US"/>
          </a:p>
        </p:txBody>
      </p:sp>
    </p:spTree>
    <p:extLst>
      <p:ext uri="{BB962C8B-B14F-4D97-AF65-F5344CB8AC3E}">
        <p14:creationId xmlns:p14="http://schemas.microsoft.com/office/powerpoint/2010/main" val="42200933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t>1/12/2019</a:t>
            </a:r>
            <a:endParaRPr lang="en-US" dirty="0"/>
          </a:p>
        </p:txBody>
      </p:sp>
      <p:sp>
        <p:nvSpPr>
          <p:cNvPr id="5" name="Footer Placeholder 4"/>
          <p:cNvSpPr>
            <a:spLocks noGrp="1"/>
          </p:cNvSpPr>
          <p:nvPr>
            <p:ph type="ftr" sz="quarter" idx="11"/>
          </p:nvPr>
        </p:nvSpPr>
        <p:spPr/>
        <p:txBody>
          <a:bodyPr/>
          <a:lstStyle/>
          <a:p>
            <a:r>
              <a:rPr lang="en-US"/>
              <a:t>www.fwutech.com</a:t>
            </a:r>
            <a:endParaRPr lang="en-US" dirty="0"/>
          </a:p>
        </p:txBody>
      </p:sp>
      <p:sp>
        <p:nvSpPr>
          <p:cNvPr id="6" name="Slide Number Placeholder 5"/>
          <p:cNvSpPr>
            <a:spLocks noGrp="1"/>
          </p:cNvSpPr>
          <p:nvPr>
            <p:ph type="sldNum" sz="quarter" idx="12"/>
          </p:nvPr>
        </p:nvSpPr>
        <p:spPr/>
        <p:txBody>
          <a:bodyPr/>
          <a:lstStyle/>
          <a:p>
            <a:fld id="{53508AB2-B69E-4564-AF7E-4C9E395F5CCD}" type="slidenum">
              <a:rPr lang="en-US" smtClean="0"/>
              <a:t>‹#›</a:t>
            </a:fld>
            <a:endParaRPr lang="en-US" dirty="0"/>
          </a:p>
        </p:txBody>
      </p:sp>
    </p:spTree>
    <p:extLst>
      <p:ext uri="{BB962C8B-B14F-4D97-AF65-F5344CB8AC3E}">
        <p14:creationId xmlns:p14="http://schemas.microsoft.com/office/powerpoint/2010/main" val="2814411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1/12/2019</a:t>
            </a:r>
            <a:endParaRPr lang="en-US" dirty="0"/>
          </a:p>
        </p:txBody>
      </p:sp>
      <p:sp>
        <p:nvSpPr>
          <p:cNvPr id="5" name="Footer Placeholder 4"/>
          <p:cNvSpPr>
            <a:spLocks noGrp="1"/>
          </p:cNvSpPr>
          <p:nvPr>
            <p:ph type="ftr" sz="quarter" idx="11"/>
          </p:nvPr>
        </p:nvSpPr>
        <p:spPr/>
        <p:txBody>
          <a:bodyPr/>
          <a:lstStyle/>
          <a:p>
            <a:r>
              <a:rPr lang="en-US"/>
              <a:t>www.fwutech.com</a:t>
            </a:r>
            <a:endParaRPr lang="en-US" dirty="0"/>
          </a:p>
        </p:txBody>
      </p:sp>
      <p:sp>
        <p:nvSpPr>
          <p:cNvPr id="6" name="Slide Number Placeholder 5"/>
          <p:cNvSpPr>
            <a:spLocks noGrp="1"/>
          </p:cNvSpPr>
          <p:nvPr>
            <p:ph type="sldNum" sz="quarter" idx="12"/>
          </p:nvPr>
        </p:nvSpPr>
        <p:spPr/>
        <p:txBody>
          <a:bodyPr/>
          <a:lstStyle/>
          <a:p>
            <a:fld id="{53508AB2-B69E-4564-AF7E-4C9E395F5CCD}" type="slidenum">
              <a:rPr lang="en-US" smtClean="0"/>
              <a:t>‹#›</a:t>
            </a:fld>
            <a:endParaRPr lang="en-US" dirty="0"/>
          </a:p>
        </p:txBody>
      </p:sp>
    </p:spTree>
    <p:extLst>
      <p:ext uri="{BB962C8B-B14F-4D97-AF65-F5344CB8AC3E}">
        <p14:creationId xmlns:p14="http://schemas.microsoft.com/office/powerpoint/2010/main" val="737180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1/12/2019</a:t>
            </a:r>
            <a:endParaRPr lang="en-US" dirty="0"/>
          </a:p>
        </p:txBody>
      </p:sp>
      <p:sp>
        <p:nvSpPr>
          <p:cNvPr id="5" name="Footer Placeholder 4"/>
          <p:cNvSpPr>
            <a:spLocks noGrp="1"/>
          </p:cNvSpPr>
          <p:nvPr>
            <p:ph type="ftr" sz="quarter" idx="11"/>
          </p:nvPr>
        </p:nvSpPr>
        <p:spPr/>
        <p:txBody>
          <a:bodyPr/>
          <a:lstStyle/>
          <a:p>
            <a:r>
              <a:rPr lang="en-US"/>
              <a:t>www.fwutech.com</a:t>
            </a:r>
            <a:endParaRPr lang="en-US" dirty="0"/>
          </a:p>
        </p:txBody>
      </p:sp>
      <p:sp>
        <p:nvSpPr>
          <p:cNvPr id="6" name="Slide Number Placeholder 5"/>
          <p:cNvSpPr>
            <a:spLocks noGrp="1"/>
          </p:cNvSpPr>
          <p:nvPr>
            <p:ph type="sldNum" sz="quarter" idx="12"/>
          </p:nvPr>
        </p:nvSpPr>
        <p:spPr/>
        <p:txBody>
          <a:bodyPr/>
          <a:lstStyle/>
          <a:p>
            <a:fld id="{53508AB2-B69E-4564-AF7E-4C9E395F5CCD}" type="slidenum">
              <a:rPr lang="en-US" smtClean="0"/>
              <a:t>‹#›</a:t>
            </a:fld>
            <a:endParaRPr lang="en-US" dirty="0"/>
          </a:p>
        </p:txBody>
      </p:sp>
    </p:spTree>
    <p:extLst>
      <p:ext uri="{BB962C8B-B14F-4D97-AF65-F5344CB8AC3E}">
        <p14:creationId xmlns:p14="http://schemas.microsoft.com/office/powerpoint/2010/main" val="1114060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7020289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5835887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2179026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985650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988557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8639803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2/14/2025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5481817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999993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1/12/2019</a:t>
            </a:r>
            <a:endParaRPr lang="en-US" dirty="0"/>
          </a:p>
        </p:txBody>
      </p:sp>
      <p:sp>
        <p:nvSpPr>
          <p:cNvPr id="5" name="Footer Placeholder 4"/>
          <p:cNvSpPr>
            <a:spLocks noGrp="1"/>
          </p:cNvSpPr>
          <p:nvPr>
            <p:ph type="ftr" sz="quarter" idx="11"/>
          </p:nvPr>
        </p:nvSpPr>
        <p:spPr/>
        <p:txBody>
          <a:bodyPr/>
          <a:lstStyle/>
          <a:p>
            <a:r>
              <a:rPr lang="en-US"/>
              <a:t>www.fwutech.com</a:t>
            </a:r>
            <a:endParaRPr lang="en-US" dirty="0"/>
          </a:p>
        </p:txBody>
      </p:sp>
      <p:sp>
        <p:nvSpPr>
          <p:cNvPr id="6" name="Slide Number Placeholder 5"/>
          <p:cNvSpPr>
            <a:spLocks noGrp="1"/>
          </p:cNvSpPr>
          <p:nvPr>
            <p:ph type="sldNum" sz="quarter" idx="12"/>
          </p:nvPr>
        </p:nvSpPr>
        <p:spPr/>
        <p:txBody>
          <a:bodyPr/>
          <a:lstStyle/>
          <a:p>
            <a:fld id="{53508AB2-B69E-4564-AF7E-4C9E395F5CCD}" type="slidenum">
              <a:rPr lang="en-US" smtClean="0"/>
              <a:t>‹#›</a:t>
            </a:fld>
            <a:endParaRPr lang="en-US" dirty="0"/>
          </a:p>
        </p:txBody>
      </p:sp>
    </p:spTree>
    <p:extLst>
      <p:ext uri="{BB962C8B-B14F-4D97-AF65-F5344CB8AC3E}">
        <p14:creationId xmlns:p14="http://schemas.microsoft.com/office/powerpoint/2010/main" val="16256773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7017891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4882361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4998621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0929429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828773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4019805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1544119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01764572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204193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n-US"/>
              <a:t>1/12/2019</a:t>
            </a:r>
            <a:endParaRPr lang="en-US" dirty="0"/>
          </a:p>
        </p:txBody>
      </p:sp>
      <p:sp>
        <p:nvSpPr>
          <p:cNvPr id="5" name="Footer Placeholder 4"/>
          <p:cNvSpPr>
            <a:spLocks noGrp="1"/>
          </p:cNvSpPr>
          <p:nvPr>
            <p:ph type="ftr" sz="quarter" idx="11"/>
          </p:nvPr>
        </p:nvSpPr>
        <p:spPr/>
        <p:txBody>
          <a:bodyPr/>
          <a:lstStyle/>
          <a:p>
            <a:r>
              <a:rPr lang="en-US"/>
              <a:t>www.fwutech.com</a:t>
            </a:r>
            <a:endParaRPr lang="en-US" dirty="0"/>
          </a:p>
        </p:txBody>
      </p:sp>
      <p:sp>
        <p:nvSpPr>
          <p:cNvPr id="6" name="Slide Number Placeholder 5"/>
          <p:cNvSpPr>
            <a:spLocks noGrp="1"/>
          </p:cNvSpPr>
          <p:nvPr>
            <p:ph type="sldNum" sz="quarter" idx="12"/>
          </p:nvPr>
        </p:nvSpPr>
        <p:spPr/>
        <p:txBody>
          <a:bodyPr/>
          <a:lstStyle/>
          <a:p>
            <a:fld id="{53508AB2-B69E-4564-AF7E-4C9E395F5CCD}" type="slidenum">
              <a:rPr lang="en-US" smtClean="0"/>
              <a:t>‹#›</a:t>
            </a:fld>
            <a:endParaRPr lang="en-US" dirty="0"/>
          </a:p>
        </p:txBody>
      </p:sp>
    </p:spTree>
    <p:extLst>
      <p:ext uri="{BB962C8B-B14F-4D97-AF65-F5344CB8AC3E}">
        <p14:creationId xmlns:p14="http://schemas.microsoft.com/office/powerpoint/2010/main" val="4080341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1/12/2019</a:t>
            </a:r>
            <a:endParaRPr lang="en-US" dirty="0"/>
          </a:p>
        </p:txBody>
      </p:sp>
      <p:sp>
        <p:nvSpPr>
          <p:cNvPr id="6" name="Footer Placeholder 5"/>
          <p:cNvSpPr>
            <a:spLocks noGrp="1"/>
          </p:cNvSpPr>
          <p:nvPr>
            <p:ph type="ftr" sz="quarter" idx="11"/>
          </p:nvPr>
        </p:nvSpPr>
        <p:spPr/>
        <p:txBody>
          <a:bodyPr/>
          <a:lstStyle/>
          <a:p>
            <a:r>
              <a:rPr lang="en-US"/>
              <a:t>www.fwutech.com</a:t>
            </a:r>
            <a:endParaRPr lang="en-US" dirty="0"/>
          </a:p>
        </p:txBody>
      </p:sp>
      <p:sp>
        <p:nvSpPr>
          <p:cNvPr id="7" name="Slide Number Placeholder 6"/>
          <p:cNvSpPr>
            <a:spLocks noGrp="1"/>
          </p:cNvSpPr>
          <p:nvPr>
            <p:ph type="sldNum" sz="quarter" idx="12"/>
          </p:nvPr>
        </p:nvSpPr>
        <p:spPr/>
        <p:txBody>
          <a:bodyPr/>
          <a:lstStyle/>
          <a:p>
            <a:fld id="{53508AB2-B69E-4564-AF7E-4C9E395F5CCD}" type="slidenum">
              <a:rPr lang="en-US" smtClean="0"/>
              <a:t>‹#›</a:t>
            </a:fld>
            <a:endParaRPr lang="en-US" dirty="0"/>
          </a:p>
        </p:txBody>
      </p:sp>
    </p:spTree>
    <p:extLst>
      <p:ext uri="{BB962C8B-B14F-4D97-AF65-F5344CB8AC3E}">
        <p14:creationId xmlns:p14="http://schemas.microsoft.com/office/powerpoint/2010/main" val="3586768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1/12/2019</a:t>
            </a:r>
            <a:endParaRPr lang="en-US" dirty="0"/>
          </a:p>
        </p:txBody>
      </p:sp>
      <p:sp>
        <p:nvSpPr>
          <p:cNvPr id="8" name="Footer Placeholder 7"/>
          <p:cNvSpPr>
            <a:spLocks noGrp="1"/>
          </p:cNvSpPr>
          <p:nvPr>
            <p:ph type="ftr" sz="quarter" idx="11"/>
          </p:nvPr>
        </p:nvSpPr>
        <p:spPr/>
        <p:txBody>
          <a:bodyPr/>
          <a:lstStyle/>
          <a:p>
            <a:r>
              <a:rPr lang="en-US"/>
              <a:t>www.fwutech.com</a:t>
            </a:r>
            <a:endParaRPr lang="en-US" dirty="0"/>
          </a:p>
        </p:txBody>
      </p:sp>
      <p:sp>
        <p:nvSpPr>
          <p:cNvPr id="9" name="Slide Number Placeholder 8"/>
          <p:cNvSpPr>
            <a:spLocks noGrp="1"/>
          </p:cNvSpPr>
          <p:nvPr>
            <p:ph type="sldNum" sz="quarter" idx="12"/>
          </p:nvPr>
        </p:nvSpPr>
        <p:spPr/>
        <p:txBody>
          <a:bodyPr/>
          <a:lstStyle/>
          <a:p>
            <a:fld id="{53508AB2-B69E-4564-AF7E-4C9E395F5CCD}" type="slidenum">
              <a:rPr lang="en-US" smtClean="0"/>
              <a:t>‹#›</a:t>
            </a:fld>
            <a:endParaRPr lang="en-US" dirty="0"/>
          </a:p>
        </p:txBody>
      </p:sp>
    </p:spTree>
    <p:extLst>
      <p:ext uri="{BB962C8B-B14F-4D97-AF65-F5344CB8AC3E}">
        <p14:creationId xmlns:p14="http://schemas.microsoft.com/office/powerpoint/2010/main" val="1956482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1/12/2019</a:t>
            </a:r>
            <a:endParaRPr lang="en-US" dirty="0"/>
          </a:p>
        </p:txBody>
      </p:sp>
      <p:sp>
        <p:nvSpPr>
          <p:cNvPr id="4" name="Footer Placeholder 3"/>
          <p:cNvSpPr>
            <a:spLocks noGrp="1"/>
          </p:cNvSpPr>
          <p:nvPr>
            <p:ph type="ftr" sz="quarter" idx="11"/>
          </p:nvPr>
        </p:nvSpPr>
        <p:spPr/>
        <p:txBody>
          <a:bodyPr/>
          <a:lstStyle/>
          <a:p>
            <a:r>
              <a:rPr lang="en-US"/>
              <a:t>www.fwutech.com</a:t>
            </a:r>
            <a:endParaRPr lang="en-US" dirty="0"/>
          </a:p>
        </p:txBody>
      </p:sp>
      <p:sp>
        <p:nvSpPr>
          <p:cNvPr id="5" name="Slide Number Placeholder 4"/>
          <p:cNvSpPr>
            <a:spLocks noGrp="1"/>
          </p:cNvSpPr>
          <p:nvPr>
            <p:ph type="sldNum" sz="quarter" idx="12"/>
          </p:nvPr>
        </p:nvSpPr>
        <p:spPr/>
        <p:txBody>
          <a:bodyPr/>
          <a:lstStyle/>
          <a:p>
            <a:fld id="{53508AB2-B69E-4564-AF7E-4C9E395F5CCD}" type="slidenum">
              <a:rPr lang="en-US" smtClean="0"/>
              <a:t>‹#›</a:t>
            </a:fld>
            <a:endParaRPr lang="en-US" dirty="0"/>
          </a:p>
        </p:txBody>
      </p:sp>
    </p:spTree>
    <p:extLst>
      <p:ext uri="{BB962C8B-B14F-4D97-AF65-F5344CB8AC3E}">
        <p14:creationId xmlns:p14="http://schemas.microsoft.com/office/powerpoint/2010/main" val="1190002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1/12/2019</a:t>
            </a:r>
            <a:endParaRPr lang="en-US" dirty="0"/>
          </a:p>
        </p:txBody>
      </p:sp>
      <p:sp>
        <p:nvSpPr>
          <p:cNvPr id="3" name="Footer Placeholder 2"/>
          <p:cNvSpPr>
            <a:spLocks noGrp="1"/>
          </p:cNvSpPr>
          <p:nvPr>
            <p:ph type="ftr" sz="quarter" idx="11"/>
          </p:nvPr>
        </p:nvSpPr>
        <p:spPr/>
        <p:txBody>
          <a:bodyPr/>
          <a:lstStyle/>
          <a:p>
            <a:r>
              <a:rPr lang="en-US"/>
              <a:t>www.fwutech.com</a:t>
            </a:r>
            <a:endParaRPr lang="en-US" dirty="0"/>
          </a:p>
        </p:txBody>
      </p:sp>
      <p:sp>
        <p:nvSpPr>
          <p:cNvPr id="4" name="Slide Number Placeholder 3"/>
          <p:cNvSpPr>
            <a:spLocks noGrp="1"/>
          </p:cNvSpPr>
          <p:nvPr>
            <p:ph type="sldNum" sz="quarter" idx="12"/>
          </p:nvPr>
        </p:nvSpPr>
        <p:spPr/>
        <p:txBody>
          <a:bodyPr/>
          <a:lstStyle/>
          <a:p>
            <a:fld id="{53508AB2-B69E-4564-AF7E-4C9E395F5CCD}" type="slidenum">
              <a:rPr lang="en-US" smtClean="0"/>
              <a:t>‹#›</a:t>
            </a:fld>
            <a:endParaRPr lang="en-US" dirty="0"/>
          </a:p>
        </p:txBody>
      </p:sp>
    </p:spTree>
    <p:extLst>
      <p:ext uri="{BB962C8B-B14F-4D97-AF65-F5344CB8AC3E}">
        <p14:creationId xmlns:p14="http://schemas.microsoft.com/office/powerpoint/2010/main" val="2579404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a:t>1/12/2019</a:t>
            </a:r>
            <a:endParaRPr lang="en-US" dirty="0"/>
          </a:p>
        </p:txBody>
      </p:sp>
      <p:sp>
        <p:nvSpPr>
          <p:cNvPr id="6" name="Footer Placeholder 5"/>
          <p:cNvSpPr>
            <a:spLocks noGrp="1"/>
          </p:cNvSpPr>
          <p:nvPr>
            <p:ph type="ftr" sz="quarter" idx="11"/>
          </p:nvPr>
        </p:nvSpPr>
        <p:spPr/>
        <p:txBody>
          <a:bodyPr/>
          <a:lstStyle/>
          <a:p>
            <a:r>
              <a:rPr lang="en-US"/>
              <a:t>www.fwutech.com</a:t>
            </a:r>
            <a:endParaRPr lang="en-US" dirty="0"/>
          </a:p>
        </p:txBody>
      </p:sp>
      <p:sp>
        <p:nvSpPr>
          <p:cNvPr id="7" name="Slide Number Placeholder 6"/>
          <p:cNvSpPr>
            <a:spLocks noGrp="1"/>
          </p:cNvSpPr>
          <p:nvPr>
            <p:ph type="sldNum" sz="quarter" idx="12"/>
          </p:nvPr>
        </p:nvSpPr>
        <p:spPr/>
        <p:txBody>
          <a:bodyPr/>
          <a:lstStyle/>
          <a:p>
            <a:fld id="{53508AB2-B69E-4564-AF7E-4C9E395F5CCD}" type="slidenum">
              <a:rPr lang="en-US" smtClean="0"/>
              <a:t>‹#›</a:t>
            </a:fld>
            <a:endParaRPr lang="en-US" dirty="0"/>
          </a:p>
        </p:txBody>
      </p:sp>
    </p:spTree>
    <p:extLst>
      <p:ext uri="{BB962C8B-B14F-4D97-AF65-F5344CB8AC3E}">
        <p14:creationId xmlns:p14="http://schemas.microsoft.com/office/powerpoint/2010/main" val="3415720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a:t>1/12/2019</a:t>
            </a:r>
            <a:endParaRPr lang="en-US" dirty="0"/>
          </a:p>
        </p:txBody>
      </p:sp>
      <p:sp>
        <p:nvSpPr>
          <p:cNvPr id="6" name="Footer Placeholder 5"/>
          <p:cNvSpPr>
            <a:spLocks noGrp="1"/>
          </p:cNvSpPr>
          <p:nvPr>
            <p:ph type="ftr" sz="quarter" idx="11"/>
          </p:nvPr>
        </p:nvSpPr>
        <p:spPr/>
        <p:txBody>
          <a:bodyPr/>
          <a:lstStyle/>
          <a:p>
            <a:r>
              <a:rPr lang="en-US"/>
              <a:t>www.fwutech.com</a:t>
            </a:r>
            <a:endParaRPr lang="en-US" dirty="0"/>
          </a:p>
        </p:txBody>
      </p:sp>
      <p:sp>
        <p:nvSpPr>
          <p:cNvPr id="7" name="Slide Number Placeholder 6"/>
          <p:cNvSpPr>
            <a:spLocks noGrp="1"/>
          </p:cNvSpPr>
          <p:nvPr>
            <p:ph type="sldNum" sz="quarter" idx="12"/>
          </p:nvPr>
        </p:nvSpPr>
        <p:spPr/>
        <p:txBody>
          <a:bodyPr/>
          <a:lstStyle/>
          <a:p>
            <a:fld id="{53508AB2-B69E-4564-AF7E-4C9E395F5CCD}" type="slidenum">
              <a:rPr lang="en-US" smtClean="0"/>
              <a:t>‹#›</a:t>
            </a:fld>
            <a:endParaRPr lang="en-US" dirty="0"/>
          </a:p>
        </p:txBody>
      </p:sp>
    </p:spTree>
    <p:extLst>
      <p:ext uri="{BB962C8B-B14F-4D97-AF65-F5344CB8AC3E}">
        <p14:creationId xmlns:p14="http://schemas.microsoft.com/office/powerpoint/2010/main" val="1940852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1.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1/12/2019</a:t>
            </a:r>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www.fwutech.com</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508AB2-B69E-4564-AF7E-4C9E395F5CCD}" type="slidenum">
              <a:rPr lang="en-US" smtClean="0"/>
              <a:t>‹#›</a:t>
            </a:fld>
            <a:endParaRPr lang="en-US" dirty="0"/>
          </a:p>
        </p:txBody>
      </p:sp>
    </p:spTree>
    <p:extLst>
      <p:ext uri="{BB962C8B-B14F-4D97-AF65-F5344CB8AC3E}">
        <p14:creationId xmlns:p14="http://schemas.microsoft.com/office/powerpoint/2010/main" val="2991020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2/14/2025</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365272615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rasapm.com/" TargetMode="Externa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hyperlink" Target="http://www.rasapm.com/"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hyperlink" Target="http://www.rasapm.com/" TargetMode="Externa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hyperlink" Target="http://www.rasapm.com/"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hyperlink" Target="http://www.rasapm.com/"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hyperlink" Target="http://www.rasapm.com/"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8.jpeg"/><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hyperlink" Target="http://www.rasapm.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http://www.rasapm.com/"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hyperlink" Target="http://www.rasapm.com/"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hyperlink" Target="http://www.rasapm.com/"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hyperlink" Target="http://www.rasapm.com/"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hyperlink" Target="http://www.rasapm.com/"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hyperlink" Target="http://www.rasapm.com/" TargetMode="External"/></Relationships>
</file>

<file path=ppt/slides/_rels/slide9.xml.rels><?xml version="1.0" encoding="UTF-8" standalone="yes"?>
<Relationships xmlns="http://schemas.openxmlformats.org/package/2006/relationships"><Relationship Id="rId13" Type="http://schemas.openxmlformats.org/officeDocument/2006/relationships/tags" Target="../tags/tag13.xml"/><Relationship Id="rId18" Type="http://schemas.openxmlformats.org/officeDocument/2006/relationships/tags" Target="../tags/tag18.xml"/><Relationship Id="rId26" Type="http://schemas.openxmlformats.org/officeDocument/2006/relationships/tags" Target="../tags/tag26.xml"/><Relationship Id="rId39" Type="http://schemas.openxmlformats.org/officeDocument/2006/relationships/tags" Target="../tags/tag39.xml"/><Relationship Id="rId21" Type="http://schemas.openxmlformats.org/officeDocument/2006/relationships/tags" Target="../tags/tag21.xml"/><Relationship Id="rId34" Type="http://schemas.openxmlformats.org/officeDocument/2006/relationships/tags" Target="../tags/tag34.xml"/><Relationship Id="rId42" Type="http://schemas.openxmlformats.org/officeDocument/2006/relationships/tags" Target="../tags/tag42.xml"/><Relationship Id="rId47" Type="http://schemas.openxmlformats.org/officeDocument/2006/relationships/tags" Target="../tags/tag47.xml"/><Relationship Id="rId50" Type="http://schemas.openxmlformats.org/officeDocument/2006/relationships/tags" Target="../tags/tag50.xml"/><Relationship Id="rId55" Type="http://schemas.openxmlformats.org/officeDocument/2006/relationships/tags" Target="../tags/tag55.xml"/><Relationship Id="rId7" Type="http://schemas.openxmlformats.org/officeDocument/2006/relationships/tags" Target="../tags/tag7.xml"/><Relationship Id="rId2" Type="http://schemas.openxmlformats.org/officeDocument/2006/relationships/tags" Target="../tags/tag2.xml"/><Relationship Id="rId16" Type="http://schemas.openxmlformats.org/officeDocument/2006/relationships/tags" Target="../tags/tag16.xml"/><Relationship Id="rId29" Type="http://schemas.openxmlformats.org/officeDocument/2006/relationships/tags" Target="../tags/tag29.xml"/><Relationship Id="rId11" Type="http://schemas.openxmlformats.org/officeDocument/2006/relationships/tags" Target="../tags/tag11.xml"/><Relationship Id="rId24" Type="http://schemas.openxmlformats.org/officeDocument/2006/relationships/tags" Target="../tags/tag24.xml"/><Relationship Id="rId32" Type="http://schemas.openxmlformats.org/officeDocument/2006/relationships/tags" Target="../tags/tag32.xml"/><Relationship Id="rId37" Type="http://schemas.openxmlformats.org/officeDocument/2006/relationships/tags" Target="../tags/tag37.xml"/><Relationship Id="rId40" Type="http://schemas.openxmlformats.org/officeDocument/2006/relationships/tags" Target="../tags/tag40.xml"/><Relationship Id="rId45" Type="http://schemas.openxmlformats.org/officeDocument/2006/relationships/tags" Target="../tags/tag45.xml"/><Relationship Id="rId53" Type="http://schemas.openxmlformats.org/officeDocument/2006/relationships/tags" Target="../tags/tag53.xml"/><Relationship Id="rId58" Type="http://schemas.openxmlformats.org/officeDocument/2006/relationships/tags" Target="../tags/tag58.xml"/><Relationship Id="rId5" Type="http://schemas.openxmlformats.org/officeDocument/2006/relationships/tags" Target="../tags/tag5.xml"/><Relationship Id="rId61" Type="http://schemas.openxmlformats.org/officeDocument/2006/relationships/image" Target="../media/image4.png"/><Relationship Id="rId19" Type="http://schemas.openxmlformats.org/officeDocument/2006/relationships/tags" Target="../tags/tag19.xml"/><Relationship Id="rId14" Type="http://schemas.openxmlformats.org/officeDocument/2006/relationships/tags" Target="../tags/tag14.xml"/><Relationship Id="rId22" Type="http://schemas.openxmlformats.org/officeDocument/2006/relationships/tags" Target="../tags/tag22.xml"/><Relationship Id="rId27" Type="http://schemas.openxmlformats.org/officeDocument/2006/relationships/tags" Target="../tags/tag27.xml"/><Relationship Id="rId30" Type="http://schemas.openxmlformats.org/officeDocument/2006/relationships/tags" Target="../tags/tag30.xml"/><Relationship Id="rId35" Type="http://schemas.openxmlformats.org/officeDocument/2006/relationships/tags" Target="../tags/tag35.xml"/><Relationship Id="rId43" Type="http://schemas.openxmlformats.org/officeDocument/2006/relationships/tags" Target="../tags/tag43.xml"/><Relationship Id="rId48" Type="http://schemas.openxmlformats.org/officeDocument/2006/relationships/tags" Target="../tags/tag48.xml"/><Relationship Id="rId56" Type="http://schemas.openxmlformats.org/officeDocument/2006/relationships/tags" Target="../tags/tag56.xml"/><Relationship Id="rId8" Type="http://schemas.openxmlformats.org/officeDocument/2006/relationships/tags" Target="../tags/tag8.xml"/><Relationship Id="rId51" Type="http://schemas.openxmlformats.org/officeDocument/2006/relationships/tags" Target="../tags/tag51.xml"/><Relationship Id="rId3" Type="http://schemas.openxmlformats.org/officeDocument/2006/relationships/tags" Target="../tags/tag3.xml"/><Relationship Id="rId12" Type="http://schemas.openxmlformats.org/officeDocument/2006/relationships/tags" Target="../tags/tag12.xml"/><Relationship Id="rId17" Type="http://schemas.openxmlformats.org/officeDocument/2006/relationships/tags" Target="../tags/tag17.xml"/><Relationship Id="rId25" Type="http://schemas.openxmlformats.org/officeDocument/2006/relationships/tags" Target="../tags/tag25.xml"/><Relationship Id="rId33" Type="http://schemas.openxmlformats.org/officeDocument/2006/relationships/tags" Target="../tags/tag33.xml"/><Relationship Id="rId38" Type="http://schemas.openxmlformats.org/officeDocument/2006/relationships/tags" Target="../tags/tag38.xml"/><Relationship Id="rId46" Type="http://schemas.openxmlformats.org/officeDocument/2006/relationships/tags" Target="../tags/tag46.xml"/><Relationship Id="rId59" Type="http://schemas.openxmlformats.org/officeDocument/2006/relationships/slideLayout" Target="../slideLayouts/slideLayout1.xml"/><Relationship Id="rId20" Type="http://schemas.openxmlformats.org/officeDocument/2006/relationships/tags" Target="../tags/tag20.xml"/><Relationship Id="rId41" Type="http://schemas.openxmlformats.org/officeDocument/2006/relationships/tags" Target="../tags/tag41.xml"/><Relationship Id="rId54" Type="http://schemas.openxmlformats.org/officeDocument/2006/relationships/tags" Target="../tags/tag54.xml"/><Relationship Id="rId62" Type="http://schemas.openxmlformats.org/officeDocument/2006/relationships/hyperlink" Target="http://www.rasapm.com/" TargetMode="External"/><Relationship Id="rId1" Type="http://schemas.openxmlformats.org/officeDocument/2006/relationships/tags" Target="../tags/tag1.xml"/><Relationship Id="rId6" Type="http://schemas.openxmlformats.org/officeDocument/2006/relationships/tags" Target="../tags/tag6.xml"/><Relationship Id="rId15" Type="http://schemas.openxmlformats.org/officeDocument/2006/relationships/tags" Target="../tags/tag15.xml"/><Relationship Id="rId23" Type="http://schemas.openxmlformats.org/officeDocument/2006/relationships/tags" Target="../tags/tag23.xml"/><Relationship Id="rId28" Type="http://schemas.openxmlformats.org/officeDocument/2006/relationships/tags" Target="../tags/tag28.xml"/><Relationship Id="rId36" Type="http://schemas.openxmlformats.org/officeDocument/2006/relationships/tags" Target="../tags/tag36.xml"/><Relationship Id="rId49" Type="http://schemas.openxmlformats.org/officeDocument/2006/relationships/tags" Target="../tags/tag49.xml"/><Relationship Id="rId57" Type="http://schemas.openxmlformats.org/officeDocument/2006/relationships/tags" Target="../tags/tag57.xml"/><Relationship Id="rId10" Type="http://schemas.openxmlformats.org/officeDocument/2006/relationships/tags" Target="../tags/tag10.xml"/><Relationship Id="rId31" Type="http://schemas.openxmlformats.org/officeDocument/2006/relationships/tags" Target="../tags/tag31.xml"/><Relationship Id="rId44" Type="http://schemas.openxmlformats.org/officeDocument/2006/relationships/tags" Target="../tags/tag44.xml"/><Relationship Id="rId52" Type="http://schemas.openxmlformats.org/officeDocument/2006/relationships/tags" Target="../tags/tag52.xml"/><Relationship Id="rId60" Type="http://schemas.openxmlformats.org/officeDocument/2006/relationships/notesSlide" Target="../notesSlides/notesSlide8.xml"/><Relationship Id="rId4" Type="http://schemas.openxmlformats.org/officeDocument/2006/relationships/tags" Target="../tags/tag4.xml"/><Relationship Id="rId9"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Business Case</a:t>
            </a:r>
          </a:p>
        </p:txBody>
      </p:sp>
      <p:sp>
        <p:nvSpPr>
          <p:cNvPr id="3" name="Subtitle 2"/>
          <p:cNvSpPr>
            <a:spLocks noGrp="1"/>
          </p:cNvSpPr>
          <p:nvPr>
            <p:ph type="subTitle" idx="1"/>
          </p:nvPr>
        </p:nvSpPr>
        <p:spPr/>
        <p:txBody>
          <a:bodyPr/>
          <a:lstStyle/>
          <a:p>
            <a:r>
              <a:rPr lang="en-US" dirty="0"/>
              <a:t>Project Name</a:t>
            </a:r>
          </a:p>
          <a:p>
            <a:r>
              <a:rPr lang="en-US" dirty="0"/>
              <a:t>Date :</a:t>
            </a:r>
          </a:p>
        </p:txBody>
      </p:sp>
      <p:sp>
        <p:nvSpPr>
          <p:cNvPr id="4" name="Footer Placeholder 8"/>
          <p:cNvSpPr>
            <a:spLocks noGrp="1"/>
          </p:cNvSpPr>
          <p:nvPr>
            <p:ph type="ftr" sz="quarter" idx="11"/>
          </p:nvPr>
        </p:nvSpPr>
        <p:spPr>
          <a:xfrm>
            <a:off x="5081995" y="6787661"/>
            <a:ext cx="2028009" cy="140677"/>
          </a:xfrm>
        </p:spPr>
        <p:txBody>
          <a:bodyPr/>
          <a:lstStyle/>
          <a:p>
            <a:r>
              <a:rPr lang="en-US" sz="1600" b="1" dirty="0">
                <a:solidFill>
                  <a:schemeClr val="tx2"/>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www.rasapm.com</a:t>
            </a:r>
            <a:endParaRPr lang="en-US" sz="1600" b="1" dirty="0">
              <a:solidFill>
                <a:schemeClr val="tx2"/>
              </a:solidFill>
              <a:latin typeface="Calibri" panose="020F0502020204030204" pitchFamily="34" charset="0"/>
              <a:cs typeface="Calibri" panose="020F0502020204030204" pitchFamily="34" charset="0"/>
            </a:endParaRPr>
          </a:p>
          <a:p>
            <a:endParaRPr lang="en-US" sz="1600" b="1" dirty="0">
              <a:solidFill>
                <a:schemeClr val="tx2"/>
              </a:solidFill>
              <a:latin typeface="Calibri" panose="020F0502020204030204" pitchFamily="34" charset="0"/>
              <a:cs typeface="Calibri" panose="020F0502020204030204" pitchFamily="34" charset="0"/>
            </a:endParaRPr>
          </a:p>
        </p:txBody>
      </p:sp>
      <p:pic>
        <p:nvPicPr>
          <p:cNvPr id="6" name="Picture 5">
            <a:extLst>
              <a:ext uri="{FF2B5EF4-FFF2-40B4-BE49-F238E27FC236}">
                <a16:creationId xmlns:a16="http://schemas.microsoft.com/office/drawing/2014/main" id="{BA1791D2-7E2E-4DAF-A0B0-121BB25E6819}"/>
              </a:ext>
            </a:extLst>
          </p:cNvPr>
          <p:cNvPicPr>
            <a:picLocks noChangeAspect="1"/>
          </p:cNvPicPr>
          <p:nvPr/>
        </p:nvPicPr>
        <p:blipFill>
          <a:blip r:embed="rId3"/>
          <a:stretch>
            <a:fillRect/>
          </a:stretch>
        </p:blipFill>
        <p:spPr>
          <a:xfrm>
            <a:off x="11029950" y="313962"/>
            <a:ext cx="753639" cy="1069981"/>
          </a:xfrm>
          <a:prstGeom prst="rect">
            <a:avLst/>
          </a:prstGeom>
        </p:spPr>
      </p:pic>
    </p:spTree>
    <p:extLst>
      <p:ext uri="{BB962C8B-B14F-4D97-AF65-F5344CB8AC3E}">
        <p14:creationId xmlns:p14="http://schemas.microsoft.com/office/powerpoint/2010/main" val="42044651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flipH="1" flipV="1">
            <a:off x="2165686" y="693284"/>
            <a:ext cx="9865896" cy="1"/>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367027" y="918341"/>
            <a:ext cx="11704323" cy="571740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Slide Number Placeholder 4"/>
          <p:cNvSpPr>
            <a:spLocks noGrp="1"/>
          </p:cNvSpPr>
          <p:nvPr>
            <p:ph type="sldNum" sz="quarter" idx="12"/>
          </p:nvPr>
        </p:nvSpPr>
        <p:spPr>
          <a:xfrm>
            <a:off x="9328150" y="6565851"/>
            <a:ext cx="2743200" cy="365125"/>
          </a:xfrm>
        </p:spPr>
        <p:txBody>
          <a:bodyPr/>
          <a:lstStyle/>
          <a:p>
            <a:fld id="{53508AB2-B69E-4564-AF7E-4C9E395F5CCD}" type="slidenum">
              <a:rPr lang="en-US" sz="1400" b="1" smtClean="0"/>
              <a:t>10</a:t>
            </a:fld>
            <a:endParaRPr lang="en-US" sz="1400" b="1" dirty="0"/>
          </a:p>
        </p:txBody>
      </p:sp>
      <p:sp>
        <p:nvSpPr>
          <p:cNvPr id="8" name="Rectangle 7"/>
          <p:cNvSpPr/>
          <p:nvPr/>
        </p:nvSpPr>
        <p:spPr>
          <a:xfrm>
            <a:off x="1661375" y="1297094"/>
            <a:ext cx="9839556" cy="923330"/>
          </a:xfrm>
          <a:prstGeom prst="rect">
            <a:avLst/>
          </a:prstGeom>
        </p:spPr>
        <p:txBody>
          <a:bodyPr wrap="square">
            <a:spAutoFit/>
          </a:bodyPr>
          <a:lstStyle/>
          <a:p>
            <a:pPr algn="r" rtl="1">
              <a:lnSpc>
                <a:spcPct val="100000"/>
              </a:lnSpc>
              <a:spcBef>
                <a:spcPct val="0"/>
              </a:spcBef>
              <a:buNone/>
            </a:pPr>
            <a:r>
              <a:rPr lang="fa-IR" altLang="en-US" dirty="0">
                <a:cs typeface="B Mitra" panose="00000400000000000000" pitchFamily="2" charset="-78"/>
              </a:rPr>
              <a:t>منابع انسانی</a:t>
            </a:r>
          </a:p>
          <a:p>
            <a:pPr algn="r" rtl="1">
              <a:spcBef>
                <a:spcPct val="0"/>
              </a:spcBef>
            </a:pPr>
            <a:r>
              <a:rPr lang="fa-IR" altLang="en-US" dirty="0">
                <a:cs typeface="B Mitra" panose="00000400000000000000" pitchFamily="2" charset="-78"/>
              </a:rPr>
              <a:t>منابع مالی (مثلا بودجه لازم جهت مشاوره، تحقیق و تست و ... )</a:t>
            </a:r>
          </a:p>
          <a:p>
            <a:pPr algn="r" rtl="1">
              <a:lnSpc>
                <a:spcPct val="100000"/>
              </a:lnSpc>
              <a:spcBef>
                <a:spcPct val="0"/>
              </a:spcBef>
              <a:buNone/>
            </a:pPr>
            <a:r>
              <a:rPr lang="fa-IR" altLang="en-US" dirty="0">
                <a:cs typeface="B Mitra" panose="00000400000000000000" pitchFamily="2" charset="-78"/>
              </a:rPr>
              <a:t>تجهیزات</a:t>
            </a:r>
            <a:endParaRPr lang="en-US" altLang="en-US" dirty="0">
              <a:cs typeface="B Mitra" panose="00000400000000000000" pitchFamily="2" charset="-78"/>
            </a:endParaRPr>
          </a:p>
        </p:txBody>
      </p:sp>
      <p:sp>
        <p:nvSpPr>
          <p:cNvPr id="9" name="TextBox 8"/>
          <p:cNvSpPr txBox="1"/>
          <p:nvPr/>
        </p:nvSpPr>
        <p:spPr>
          <a:xfrm>
            <a:off x="5352515" y="152670"/>
            <a:ext cx="6521805" cy="523220"/>
          </a:xfrm>
          <a:prstGeom prst="rect">
            <a:avLst/>
          </a:prstGeom>
          <a:noFill/>
        </p:spPr>
        <p:txBody>
          <a:bodyPr wrap="square" rtlCol="0">
            <a:spAutoFit/>
          </a:bodyPr>
          <a:lstStyle/>
          <a:p>
            <a:pPr algn="r" rtl="1"/>
            <a:r>
              <a:rPr lang="fa-IR" sz="2800" b="1" dirty="0">
                <a:solidFill>
                  <a:srgbClr val="FF0000"/>
                </a:solidFill>
                <a:latin typeface="+mj-lt"/>
                <a:ea typeface="+mj-ea"/>
                <a:cs typeface="B Nazanin" panose="00000400000000000000" pitchFamily="2" charset="-78"/>
              </a:rPr>
              <a:t> </a:t>
            </a:r>
            <a:r>
              <a:rPr lang="en-US" sz="2800" b="1" dirty="0">
                <a:solidFill>
                  <a:srgbClr val="FF0000"/>
                </a:solidFill>
                <a:latin typeface="+mj-lt"/>
                <a:ea typeface="+mj-ea"/>
                <a:cs typeface="B Nazanin" panose="00000400000000000000" pitchFamily="2" charset="-78"/>
              </a:rPr>
              <a:t>Resources</a:t>
            </a:r>
          </a:p>
        </p:txBody>
      </p:sp>
      <p:pic>
        <p:nvPicPr>
          <p:cNvPr id="11" name="Picture 10">
            <a:extLst>
              <a:ext uri="{FF2B5EF4-FFF2-40B4-BE49-F238E27FC236}">
                <a16:creationId xmlns:a16="http://schemas.microsoft.com/office/drawing/2014/main" id="{9BE946E1-EBB7-4EA1-BBCD-B4AE8EF2AF86}"/>
              </a:ext>
            </a:extLst>
          </p:cNvPr>
          <p:cNvPicPr>
            <a:picLocks noChangeAspect="1"/>
          </p:cNvPicPr>
          <p:nvPr/>
        </p:nvPicPr>
        <p:blipFill>
          <a:blip r:embed="rId3"/>
          <a:stretch>
            <a:fillRect/>
          </a:stretch>
        </p:blipFill>
        <p:spPr>
          <a:xfrm>
            <a:off x="347192" y="48577"/>
            <a:ext cx="571279" cy="811075"/>
          </a:xfrm>
          <a:prstGeom prst="rect">
            <a:avLst/>
          </a:prstGeom>
        </p:spPr>
      </p:pic>
      <p:sp>
        <p:nvSpPr>
          <p:cNvPr id="12" name="Footer Placeholder 3">
            <a:extLst>
              <a:ext uri="{FF2B5EF4-FFF2-40B4-BE49-F238E27FC236}">
                <a16:creationId xmlns:a16="http://schemas.microsoft.com/office/drawing/2014/main" id="{D97FCE8C-BB99-4497-8FBD-4138CB1A8538}"/>
              </a:ext>
            </a:extLst>
          </p:cNvPr>
          <p:cNvSpPr>
            <a:spLocks noGrp="1"/>
          </p:cNvSpPr>
          <p:nvPr>
            <p:ph type="ftr" sz="quarter" idx="11"/>
          </p:nvPr>
        </p:nvSpPr>
        <p:spPr>
          <a:xfrm>
            <a:off x="4038600" y="6692181"/>
            <a:ext cx="4114800" cy="289302"/>
          </a:xfrm>
        </p:spPr>
        <p:txBody>
          <a:bodyPr/>
          <a:lstStyle/>
          <a:p>
            <a:r>
              <a:rPr lang="en-US" dirty="0">
                <a:hlinkClick r:id="rId4"/>
              </a:rPr>
              <a:t>www.rasapm.com</a:t>
            </a:r>
            <a:endParaRPr lang="en-US" dirty="0"/>
          </a:p>
          <a:p>
            <a:endParaRPr lang="en-US" dirty="0"/>
          </a:p>
        </p:txBody>
      </p:sp>
    </p:spTree>
    <p:extLst>
      <p:ext uri="{BB962C8B-B14F-4D97-AF65-F5344CB8AC3E}">
        <p14:creationId xmlns:p14="http://schemas.microsoft.com/office/powerpoint/2010/main" val="4757164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flipH="1" flipV="1">
            <a:off x="2165686" y="693284"/>
            <a:ext cx="9865896" cy="1"/>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367027" y="918341"/>
            <a:ext cx="11704323" cy="571740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Slide Number Placeholder 4"/>
          <p:cNvSpPr>
            <a:spLocks noGrp="1"/>
          </p:cNvSpPr>
          <p:nvPr>
            <p:ph type="sldNum" sz="quarter" idx="12"/>
          </p:nvPr>
        </p:nvSpPr>
        <p:spPr>
          <a:xfrm>
            <a:off x="9328150" y="6565851"/>
            <a:ext cx="2743200" cy="365125"/>
          </a:xfrm>
        </p:spPr>
        <p:txBody>
          <a:bodyPr/>
          <a:lstStyle/>
          <a:p>
            <a:fld id="{53508AB2-B69E-4564-AF7E-4C9E395F5CCD}" type="slidenum">
              <a:rPr lang="en-US" sz="1400" b="1" smtClean="0"/>
              <a:t>11</a:t>
            </a:fld>
            <a:endParaRPr lang="en-US" sz="1400" b="1" dirty="0"/>
          </a:p>
        </p:txBody>
      </p:sp>
      <p:pic>
        <p:nvPicPr>
          <p:cNvPr id="8" name="Picture 7"/>
          <p:cNvPicPr>
            <a:picLocks noChangeAspect="1"/>
          </p:cNvPicPr>
          <p:nvPr/>
        </p:nvPicPr>
        <p:blipFill rotWithShape="1">
          <a:blip r:embed="rId3"/>
          <a:srcRect l="426" t="150" r="50425"/>
          <a:stretch/>
        </p:blipFill>
        <p:spPr>
          <a:xfrm>
            <a:off x="6458550" y="1111988"/>
            <a:ext cx="5486400" cy="5495484"/>
          </a:xfrm>
          <a:prstGeom prst="rect">
            <a:avLst/>
          </a:prstGeom>
        </p:spPr>
      </p:pic>
      <p:pic>
        <p:nvPicPr>
          <p:cNvPr id="9" name="Picture 8"/>
          <p:cNvPicPr>
            <a:picLocks noChangeAspect="1"/>
          </p:cNvPicPr>
          <p:nvPr/>
        </p:nvPicPr>
        <p:blipFill rotWithShape="1">
          <a:blip r:embed="rId3"/>
          <a:srcRect l="50658" t="395" b="-80"/>
          <a:stretch/>
        </p:blipFill>
        <p:spPr>
          <a:xfrm>
            <a:off x="465459" y="1111988"/>
            <a:ext cx="4918041" cy="4898791"/>
          </a:xfrm>
          <a:prstGeom prst="rect">
            <a:avLst/>
          </a:prstGeom>
        </p:spPr>
      </p:pic>
      <p:sp>
        <p:nvSpPr>
          <p:cNvPr id="10" name="TextBox 9"/>
          <p:cNvSpPr txBox="1"/>
          <p:nvPr/>
        </p:nvSpPr>
        <p:spPr>
          <a:xfrm>
            <a:off x="4988859" y="192505"/>
            <a:ext cx="6956091" cy="461665"/>
          </a:xfrm>
          <a:prstGeom prst="rect">
            <a:avLst/>
          </a:prstGeom>
          <a:noFill/>
        </p:spPr>
        <p:txBody>
          <a:bodyPr wrap="square" rtlCol="0">
            <a:spAutoFit/>
          </a:bodyPr>
          <a:lstStyle/>
          <a:p>
            <a:pPr algn="r" rtl="1"/>
            <a:r>
              <a:rPr lang="fa-IR" sz="2400" b="1" dirty="0">
                <a:solidFill>
                  <a:srgbClr val="FF0000"/>
                </a:solidFill>
                <a:latin typeface="+mj-lt"/>
                <a:ea typeface="+mj-ea"/>
                <a:cs typeface="B Nazanin" panose="00000400000000000000" pitchFamily="2" charset="-78"/>
              </a:rPr>
              <a:t>ساختار هزینه و جریان درآمدی</a:t>
            </a:r>
            <a:r>
              <a:rPr lang="en-US" sz="2400" b="1" dirty="0">
                <a:solidFill>
                  <a:srgbClr val="FF0000"/>
                </a:solidFill>
                <a:latin typeface="+mj-lt"/>
                <a:ea typeface="+mj-ea"/>
                <a:cs typeface="B Nazanin" panose="00000400000000000000" pitchFamily="2" charset="-78"/>
              </a:rPr>
              <a:t>Cash flow Statement</a:t>
            </a:r>
          </a:p>
        </p:txBody>
      </p:sp>
      <p:sp>
        <p:nvSpPr>
          <p:cNvPr id="3" name="TextBox 2">
            <a:extLst>
              <a:ext uri="{FF2B5EF4-FFF2-40B4-BE49-F238E27FC236}">
                <a16:creationId xmlns:a16="http://schemas.microsoft.com/office/drawing/2014/main" id="{E72AF915-2F2A-4D4A-A627-AE3CCDDF777D}"/>
              </a:ext>
            </a:extLst>
          </p:cNvPr>
          <p:cNvSpPr txBox="1"/>
          <p:nvPr/>
        </p:nvSpPr>
        <p:spPr>
          <a:xfrm>
            <a:off x="2924480" y="6010781"/>
            <a:ext cx="2007705" cy="584775"/>
          </a:xfrm>
          <a:prstGeom prst="rect">
            <a:avLst/>
          </a:prstGeom>
          <a:noFill/>
        </p:spPr>
        <p:txBody>
          <a:bodyPr wrap="square" rtlCol="0">
            <a:spAutoFit/>
          </a:bodyPr>
          <a:lstStyle/>
          <a:p>
            <a:r>
              <a:rPr lang="en-US" sz="3200" b="1" dirty="0"/>
              <a:t>ROI ???</a:t>
            </a:r>
          </a:p>
        </p:txBody>
      </p:sp>
      <p:pic>
        <p:nvPicPr>
          <p:cNvPr id="12" name="Picture 11">
            <a:extLst>
              <a:ext uri="{FF2B5EF4-FFF2-40B4-BE49-F238E27FC236}">
                <a16:creationId xmlns:a16="http://schemas.microsoft.com/office/drawing/2014/main" id="{5C6AF292-81B3-43B7-8B51-D749CC3D9DF4}"/>
              </a:ext>
            </a:extLst>
          </p:cNvPr>
          <p:cNvPicPr>
            <a:picLocks noChangeAspect="1"/>
          </p:cNvPicPr>
          <p:nvPr/>
        </p:nvPicPr>
        <p:blipFill>
          <a:blip r:embed="rId4"/>
          <a:stretch>
            <a:fillRect/>
          </a:stretch>
        </p:blipFill>
        <p:spPr>
          <a:xfrm>
            <a:off x="347192" y="48577"/>
            <a:ext cx="571279" cy="811075"/>
          </a:xfrm>
          <a:prstGeom prst="rect">
            <a:avLst/>
          </a:prstGeom>
        </p:spPr>
      </p:pic>
      <p:sp>
        <p:nvSpPr>
          <p:cNvPr id="13" name="Footer Placeholder 3">
            <a:extLst>
              <a:ext uri="{FF2B5EF4-FFF2-40B4-BE49-F238E27FC236}">
                <a16:creationId xmlns:a16="http://schemas.microsoft.com/office/drawing/2014/main" id="{4273EAF5-6116-4E85-A7C2-4C0C8CCAB4B4}"/>
              </a:ext>
            </a:extLst>
          </p:cNvPr>
          <p:cNvSpPr>
            <a:spLocks noGrp="1"/>
          </p:cNvSpPr>
          <p:nvPr>
            <p:ph type="ftr" sz="quarter" idx="11"/>
          </p:nvPr>
        </p:nvSpPr>
        <p:spPr>
          <a:xfrm>
            <a:off x="4038600" y="6692181"/>
            <a:ext cx="4114800" cy="289302"/>
          </a:xfrm>
        </p:spPr>
        <p:txBody>
          <a:bodyPr/>
          <a:lstStyle/>
          <a:p>
            <a:r>
              <a:rPr lang="en-US" dirty="0">
                <a:hlinkClick r:id="rId5"/>
              </a:rPr>
              <a:t>www.rasapm.com</a:t>
            </a:r>
            <a:endParaRPr lang="en-US" dirty="0"/>
          </a:p>
          <a:p>
            <a:endParaRPr lang="en-US" dirty="0"/>
          </a:p>
        </p:txBody>
      </p:sp>
    </p:spTree>
    <p:extLst>
      <p:ext uri="{BB962C8B-B14F-4D97-AF65-F5344CB8AC3E}">
        <p14:creationId xmlns:p14="http://schemas.microsoft.com/office/powerpoint/2010/main" val="39595869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flipH="1" flipV="1">
            <a:off x="2165686" y="693284"/>
            <a:ext cx="9865896" cy="1"/>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367027" y="918341"/>
            <a:ext cx="11704323" cy="571740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Slide Number Placeholder 4"/>
          <p:cNvSpPr>
            <a:spLocks noGrp="1"/>
          </p:cNvSpPr>
          <p:nvPr>
            <p:ph type="sldNum" sz="quarter" idx="12"/>
          </p:nvPr>
        </p:nvSpPr>
        <p:spPr>
          <a:xfrm>
            <a:off x="9328150" y="6565851"/>
            <a:ext cx="2743200" cy="365125"/>
          </a:xfrm>
        </p:spPr>
        <p:txBody>
          <a:bodyPr/>
          <a:lstStyle/>
          <a:p>
            <a:fld id="{53508AB2-B69E-4564-AF7E-4C9E395F5CCD}" type="slidenum">
              <a:rPr lang="en-US" sz="1400" b="1" smtClean="0"/>
              <a:t>12</a:t>
            </a:fld>
            <a:endParaRPr lang="en-US" sz="1400" b="1" dirty="0"/>
          </a:p>
        </p:txBody>
      </p:sp>
      <p:sp>
        <p:nvSpPr>
          <p:cNvPr id="8" name="Rectangle 7"/>
          <p:cNvSpPr/>
          <p:nvPr/>
        </p:nvSpPr>
        <p:spPr>
          <a:xfrm>
            <a:off x="1661375" y="1297094"/>
            <a:ext cx="9839556" cy="369332"/>
          </a:xfrm>
          <a:prstGeom prst="rect">
            <a:avLst/>
          </a:prstGeom>
        </p:spPr>
        <p:txBody>
          <a:bodyPr wrap="square">
            <a:spAutoFit/>
          </a:bodyPr>
          <a:lstStyle/>
          <a:p>
            <a:pPr algn="r" rtl="1">
              <a:lnSpc>
                <a:spcPct val="100000"/>
              </a:lnSpc>
              <a:spcBef>
                <a:spcPct val="0"/>
              </a:spcBef>
              <a:buNone/>
            </a:pPr>
            <a:r>
              <a:rPr lang="fa-IR" altLang="en-US" dirty="0">
                <a:cs typeface="B Mitra" panose="00000400000000000000" pitchFamily="2" charset="-78"/>
              </a:rPr>
              <a:t>عدم قطعیت هایی که اگر در پروژه اتفاق بیافتد بر روی اهداف پروژه تاثیر گذار خواهد بود.</a:t>
            </a:r>
            <a:endParaRPr lang="en-US" altLang="en-US" dirty="0">
              <a:cs typeface="B Mitra" panose="00000400000000000000" pitchFamily="2" charset="-78"/>
            </a:endParaRPr>
          </a:p>
        </p:txBody>
      </p:sp>
      <p:sp>
        <p:nvSpPr>
          <p:cNvPr id="9" name="TextBox 8"/>
          <p:cNvSpPr txBox="1"/>
          <p:nvPr/>
        </p:nvSpPr>
        <p:spPr>
          <a:xfrm>
            <a:off x="5775156" y="192505"/>
            <a:ext cx="6169794" cy="523220"/>
          </a:xfrm>
          <a:prstGeom prst="rect">
            <a:avLst/>
          </a:prstGeom>
          <a:noFill/>
        </p:spPr>
        <p:txBody>
          <a:bodyPr wrap="square" rtlCol="0">
            <a:spAutoFit/>
          </a:bodyPr>
          <a:lstStyle/>
          <a:p>
            <a:pPr algn="r" rtl="1"/>
            <a:r>
              <a:rPr lang="en-US" sz="2800" b="1" dirty="0">
                <a:solidFill>
                  <a:srgbClr val="FF0000"/>
                </a:solidFill>
                <a:ea typeface="+mj-ea"/>
                <a:cs typeface="B Nazanin" panose="00000400000000000000" pitchFamily="2" charset="-78"/>
              </a:rPr>
              <a:t>High Risks</a:t>
            </a:r>
          </a:p>
        </p:txBody>
      </p:sp>
      <p:pic>
        <p:nvPicPr>
          <p:cNvPr id="11" name="Picture 10">
            <a:extLst>
              <a:ext uri="{FF2B5EF4-FFF2-40B4-BE49-F238E27FC236}">
                <a16:creationId xmlns:a16="http://schemas.microsoft.com/office/drawing/2014/main" id="{ECE68205-E4BC-44B7-ABDE-111D00C37A89}"/>
              </a:ext>
            </a:extLst>
          </p:cNvPr>
          <p:cNvPicPr>
            <a:picLocks noChangeAspect="1"/>
          </p:cNvPicPr>
          <p:nvPr/>
        </p:nvPicPr>
        <p:blipFill>
          <a:blip r:embed="rId3"/>
          <a:stretch>
            <a:fillRect/>
          </a:stretch>
        </p:blipFill>
        <p:spPr>
          <a:xfrm>
            <a:off x="347192" y="48577"/>
            <a:ext cx="571279" cy="811075"/>
          </a:xfrm>
          <a:prstGeom prst="rect">
            <a:avLst/>
          </a:prstGeom>
        </p:spPr>
      </p:pic>
      <p:sp>
        <p:nvSpPr>
          <p:cNvPr id="12" name="Footer Placeholder 3">
            <a:extLst>
              <a:ext uri="{FF2B5EF4-FFF2-40B4-BE49-F238E27FC236}">
                <a16:creationId xmlns:a16="http://schemas.microsoft.com/office/drawing/2014/main" id="{CC00BCAD-737E-47A6-975F-46A08C2FC2A9}"/>
              </a:ext>
            </a:extLst>
          </p:cNvPr>
          <p:cNvSpPr>
            <a:spLocks noGrp="1"/>
          </p:cNvSpPr>
          <p:nvPr>
            <p:ph type="ftr" sz="quarter" idx="11"/>
          </p:nvPr>
        </p:nvSpPr>
        <p:spPr>
          <a:xfrm>
            <a:off x="4038600" y="6692181"/>
            <a:ext cx="4114800" cy="289302"/>
          </a:xfrm>
        </p:spPr>
        <p:txBody>
          <a:bodyPr/>
          <a:lstStyle/>
          <a:p>
            <a:r>
              <a:rPr lang="en-US" dirty="0">
                <a:hlinkClick r:id="rId4"/>
              </a:rPr>
              <a:t>www.rasapm.com</a:t>
            </a:r>
            <a:endParaRPr lang="en-US" dirty="0"/>
          </a:p>
          <a:p>
            <a:endParaRPr lang="en-US" dirty="0"/>
          </a:p>
        </p:txBody>
      </p:sp>
    </p:spTree>
    <p:extLst>
      <p:ext uri="{BB962C8B-B14F-4D97-AF65-F5344CB8AC3E}">
        <p14:creationId xmlns:p14="http://schemas.microsoft.com/office/powerpoint/2010/main" val="4647138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flipH="1" flipV="1">
            <a:off x="2165686" y="693284"/>
            <a:ext cx="9865896" cy="1"/>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367027" y="918341"/>
            <a:ext cx="11704323" cy="571740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Slide Number Placeholder 4"/>
          <p:cNvSpPr>
            <a:spLocks noGrp="1"/>
          </p:cNvSpPr>
          <p:nvPr>
            <p:ph type="sldNum" sz="quarter" idx="12"/>
          </p:nvPr>
        </p:nvSpPr>
        <p:spPr>
          <a:xfrm>
            <a:off x="9328150" y="6565851"/>
            <a:ext cx="2743200" cy="365125"/>
          </a:xfrm>
        </p:spPr>
        <p:txBody>
          <a:bodyPr/>
          <a:lstStyle/>
          <a:p>
            <a:fld id="{53508AB2-B69E-4564-AF7E-4C9E395F5CCD}" type="slidenum">
              <a:rPr lang="en-US" sz="1400" b="1" smtClean="0"/>
              <a:t>13</a:t>
            </a:fld>
            <a:endParaRPr lang="en-US" sz="1400" b="1" dirty="0"/>
          </a:p>
        </p:txBody>
      </p:sp>
      <p:sp>
        <p:nvSpPr>
          <p:cNvPr id="8" name="Rectangle 7"/>
          <p:cNvSpPr/>
          <p:nvPr/>
        </p:nvSpPr>
        <p:spPr>
          <a:xfrm>
            <a:off x="786488" y="1295322"/>
            <a:ext cx="11158462" cy="2123658"/>
          </a:xfrm>
          <a:prstGeom prst="rect">
            <a:avLst/>
          </a:prstGeom>
        </p:spPr>
        <p:txBody>
          <a:bodyPr wrap="square">
            <a:spAutoFit/>
          </a:bodyPr>
          <a:lstStyle/>
          <a:p>
            <a:pPr algn="just" rtl="1">
              <a:buNone/>
            </a:pPr>
            <a:r>
              <a:rPr lang="fa-IR" sz="2400" b="1" dirty="0">
                <a:solidFill>
                  <a:srgbClr val="0000FF"/>
                </a:solidFill>
                <a:cs typeface="B Nazanin" pitchFamily="2" charset="-78"/>
              </a:rPr>
              <a:t>ر</a:t>
            </a:r>
            <a:r>
              <a:rPr lang="ar-SA" sz="2400" b="1" dirty="0">
                <a:solidFill>
                  <a:srgbClr val="0000FF"/>
                </a:solidFill>
                <a:cs typeface="B Nazanin" pitchFamily="2" charset="-78"/>
              </a:rPr>
              <a:t>قباي اصلي شرکت </a:t>
            </a:r>
            <a:r>
              <a:rPr lang="fa-IR" sz="2400" b="1" dirty="0">
                <a:solidFill>
                  <a:srgbClr val="0000FF"/>
                </a:solidFill>
                <a:cs typeface="B Nazanin" pitchFamily="2" charset="-78"/>
              </a:rPr>
              <a:t>:</a:t>
            </a:r>
          </a:p>
          <a:p>
            <a:pPr indent="-514350" algn="r" rtl="1">
              <a:spcBef>
                <a:spcPct val="0"/>
              </a:spcBef>
              <a:buFont typeface="+mj-lt"/>
              <a:buAutoNum type="arabicPeriod"/>
            </a:pPr>
            <a:r>
              <a:rPr lang="ar-SA" dirty="0">
                <a:cs typeface="B Mitra" panose="00000400000000000000" pitchFamily="2" charset="-78"/>
              </a:rPr>
              <a:t>رقباي مستقيم (رقبايي که کالا و خدمات يکسان ارائه مي‌دهند)، </a:t>
            </a:r>
            <a:endParaRPr lang="fa-IR" dirty="0">
              <a:cs typeface="B Mitra" panose="00000400000000000000" pitchFamily="2" charset="-78"/>
            </a:endParaRPr>
          </a:p>
          <a:p>
            <a:pPr indent="-514350" algn="r" rtl="1">
              <a:spcBef>
                <a:spcPct val="0"/>
              </a:spcBef>
              <a:buFont typeface="+mj-lt"/>
              <a:buAutoNum type="arabicPeriod"/>
            </a:pPr>
            <a:r>
              <a:rPr lang="ar-SA" dirty="0">
                <a:cs typeface="B Mitra" panose="00000400000000000000" pitchFamily="2" charset="-78"/>
              </a:rPr>
              <a:t>رقباي غيرمستقيم (رقبايي که کالاي جايگزيني براي محصول ارائه مي‌دهند که همان نياز را برآورده مي‌سازد)، و </a:t>
            </a:r>
            <a:endParaRPr lang="fa-IR" dirty="0">
              <a:cs typeface="B Mitra" panose="00000400000000000000" pitchFamily="2" charset="-78"/>
            </a:endParaRPr>
          </a:p>
          <a:p>
            <a:pPr indent="-514350" algn="r" rtl="1">
              <a:spcBef>
                <a:spcPct val="0"/>
              </a:spcBef>
              <a:buFont typeface="+mj-lt"/>
              <a:buAutoNum type="arabicPeriod"/>
            </a:pPr>
            <a:r>
              <a:rPr lang="ar-SA" dirty="0">
                <a:cs typeface="B Mitra" panose="00000400000000000000" pitchFamily="2" charset="-78"/>
              </a:rPr>
              <a:t>رقباي آتي (رقبايي که احتمالاً پس از ورود شرکت به بازار به عرصه‌ي ارائه‌ي کالا يا خدمات مشابه رو خواهند آورد.) کدامند؟</a:t>
            </a:r>
            <a:endParaRPr lang="en-US" dirty="0">
              <a:cs typeface="B Mitra" panose="00000400000000000000" pitchFamily="2" charset="-78"/>
            </a:endParaRPr>
          </a:p>
          <a:p>
            <a:pPr algn="r" rtl="1">
              <a:spcBef>
                <a:spcPct val="0"/>
              </a:spcBef>
            </a:pPr>
            <a:r>
              <a:rPr lang="ar-SA" dirty="0">
                <a:cs typeface="B Mitra" panose="00000400000000000000" pitchFamily="2" charset="-78"/>
              </a:rPr>
              <a:t> اصلي‌ترين رقباي شرکت را نام برده، ميزان سهم بازار آنها، و نقاط قوت و ضعف آنها ذکر شود. مزيت‌هاي نسبي(مزيت در توليد کالا در مقايسه با ساير کالاها از نظر سرمايه، نيروي کار و ...) و رقابتي </a:t>
            </a:r>
            <a:r>
              <a:rPr lang="en-US" dirty="0">
                <a:cs typeface="B Mitra" panose="00000400000000000000" pitchFamily="2" charset="-78"/>
              </a:rPr>
              <a:t>(</a:t>
            </a:r>
            <a:r>
              <a:rPr lang="ar-SA" dirty="0">
                <a:cs typeface="B Mitra" panose="00000400000000000000" pitchFamily="2" charset="-78"/>
              </a:rPr>
              <a:t>مزيت در توليد نسبت به رقبا از نظر کيفيت، قيمت و ...) شرکت کدامند؟</a:t>
            </a:r>
            <a:endParaRPr lang="fa-IR" dirty="0">
              <a:cs typeface="B Mitra" panose="00000400000000000000" pitchFamily="2" charset="-78"/>
            </a:endParaRPr>
          </a:p>
          <a:p>
            <a:pPr algn="r" rtl="1">
              <a:spcBef>
                <a:spcPct val="0"/>
              </a:spcBef>
            </a:pPr>
            <a:endParaRPr lang="en-US" altLang="en-US" dirty="0">
              <a:cs typeface="B Mitra" panose="00000400000000000000" pitchFamily="2" charset="-78"/>
            </a:endParaRPr>
          </a:p>
        </p:txBody>
      </p:sp>
      <p:sp>
        <p:nvSpPr>
          <p:cNvPr id="9" name="TextBox 8"/>
          <p:cNvSpPr txBox="1"/>
          <p:nvPr/>
        </p:nvSpPr>
        <p:spPr>
          <a:xfrm>
            <a:off x="5775156" y="94129"/>
            <a:ext cx="6169794" cy="523220"/>
          </a:xfrm>
          <a:prstGeom prst="rect">
            <a:avLst/>
          </a:prstGeom>
          <a:noFill/>
        </p:spPr>
        <p:txBody>
          <a:bodyPr wrap="square" rtlCol="0">
            <a:spAutoFit/>
          </a:bodyPr>
          <a:lstStyle/>
          <a:p>
            <a:pPr algn="r" rtl="1"/>
            <a:r>
              <a:rPr lang="ar-SA" sz="2800" b="1" dirty="0">
                <a:solidFill>
                  <a:srgbClr val="FF0000"/>
                </a:solidFill>
                <a:latin typeface="+mj-lt"/>
                <a:ea typeface="+mj-ea"/>
                <a:cs typeface="B Nazanin" panose="00000400000000000000" pitchFamily="2" charset="-78"/>
              </a:rPr>
              <a:t>تحليل رقبا و مزاياي رقابتي و نسبي</a:t>
            </a:r>
            <a:endParaRPr lang="en-US" sz="2800" b="1" dirty="0">
              <a:solidFill>
                <a:srgbClr val="FF0000"/>
              </a:solidFill>
              <a:latin typeface="+mj-lt"/>
              <a:ea typeface="+mj-ea"/>
              <a:cs typeface="B Nazanin" panose="00000400000000000000" pitchFamily="2" charset="-78"/>
            </a:endParaRPr>
          </a:p>
        </p:txBody>
      </p:sp>
      <p:pic>
        <p:nvPicPr>
          <p:cNvPr id="11" name="Picture 10">
            <a:extLst>
              <a:ext uri="{FF2B5EF4-FFF2-40B4-BE49-F238E27FC236}">
                <a16:creationId xmlns:a16="http://schemas.microsoft.com/office/drawing/2014/main" id="{DBCEEEAA-2106-4A9F-A6BF-495FEBCB0CB8}"/>
              </a:ext>
            </a:extLst>
          </p:cNvPr>
          <p:cNvPicPr>
            <a:picLocks noChangeAspect="1"/>
          </p:cNvPicPr>
          <p:nvPr/>
        </p:nvPicPr>
        <p:blipFill>
          <a:blip r:embed="rId3"/>
          <a:stretch>
            <a:fillRect/>
          </a:stretch>
        </p:blipFill>
        <p:spPr>
          <a:xfrm>
            <a:off x="347192" y="48577"/>
            <a:ext cx="571279" cy="811075"/>
          </a:xfrm>
          <a:prstGeom prst="rect">
            <a:avLst/>
          </a:prstGeom>
        </p:spPr>
      </p:pic>
      <p:sp>
        <p:nvSpPr>
          <p:cNvPr id="12" name="Footer Placeholder 3">
            <a:extLst>
              <a:ext uri="{FF2B5EF4-FFF2-40B4-BE49-F238E27FC236}">
                <a16:creationId xmlns:a16="http://schemas.microsoft.com/office/drawing/2014/main" id="{94718346-33F9-4D50-9200-498BD3F7DCB0}"/>
              </a:ext>
            </a:extLst>
          </p:cNvPr>
          <p:cNvSpPr>
            <a:spLocks noGrp="1"/>
          </p:cNvSpPr>
          <p:nvPr>
            <p:ph type="ftr" sz="quarter" idx="11"/>
          </p:nvPr>
        </p:nvSpPr>
        <p:spPr>
          <a:xfrm>
            <a:off x="4038600" y="6692181"/>
            <a:ext cx="4114800" cy="289302"/>
          </a:xfrm>
        </p:spPr>
        <p:txBody>
          <a:bodyPr/>
          <a:lstStyle/>
          <a:p>
            <a:r>
              <a:rPr lang="en-US" dirty="0">
                <a:hlinkClick r:id="rId4"/>
              </a:rPr>
              <a:t>www.rasapm.com</a:t>
            </a:r>
            <a:endParaRPr lang="en-US" dirty="0"/>
          </a:p>
          <a:p>
            <a:endParaRPr lang="en-US" dirty="0"/>
          </a:p>
        </p:txBody>
      </p:sp>
    </p:spTree>
    <p:extLst>
      <p:ext uri="{BB962C8B-B14F-4D97-AF65-F5344CB8AC3E}">
        <p14:creationId xmlns:p14="http://schemas.microsoft.com/office/powerpoint/2010/main" val="37960176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flipH="1" flipV="1">
            <a:off x="2165686" y="693284"/>
            <a:ext cx="9865896" cy="1"/>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367027" y="918341"/>
            <a:ext cx="11704323" cy="571740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Slide Number Placeholder 4"/>
          <p:cNvSpPr>
            <a:spLocks noGrp="1"/>
          </p:cNvSpPr>
          <p:nvPr>
            <p:ph type="sldNum" sz="quarter" idx="12"/>
          </p:nvPr>
        </p:nvSpPr>
        <p:spPr>
          <a:xfrm>
            <a:off x="9328150" y="6565851"/>
            <a:ext cx="2743200" cy="365125"/>
          </a:xfrm>
        </p:spPr>
        <p:txBody>
          <a:bodyPr/>
          <a:lstStyle/>
          <a:p>
            <a:fld id="{53508AB2-B69E-4564-AF7E-4C9E395F5CCD}" type="slidenum">
              <a:rPr lang="en-US" sz="1400" b="1" smtClean="0"/>
              <a:t>14</a:t>
            </a:fld>
            <a:endParaRPr lang="en-US" sz="1400" b="1" dirty="0"/>
          </a:p>
        </p:txBody>
      </p:sp>
      <p:sp>
        <p:nvSpPr>
          <p:cNvPr id="8" name="Title 2"/>
          <p:cNvSpPr txBox="1">
            <a:spLocks/>
          </p:cNvSpPr>
          <p:nvPr/>
        </p:nvSpPr>
        <p:spPr>
          <a:xfrm>
            <a:off x="468313" y="76200"/>
            <a:ext cx="11395075" cy="533400"/>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altLang="en-US" dirty="0"/>
          </a:p>
        </p:txBody>
      </p:sp>
      <p:sp>
        <p:nvSpPr>
          <p:cNvPr id="9" name="Title 3"/>
          <p:cNvSpPr txBox="1">
            <a:spLocks/>
          </p:cNvSpPr>
          <p:nvPr/>
        </p:nvSpPr>
        <p:spPr>
          <a:xfrm>
            <a:off x="468313" y="76200"/>
            <a:ext cx="11395075" cy="53340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rtl="1">
              <a:lnSpc>
                <a:spcPct val="110000"/>
              </a:lnSpc>
            </a:pPr>
            <a:r>
              <a:rPr lang="fa-IR" altLang="en-US" sz="2800" b="1" dirty="0">
                <a:solidFill>
                  <a:srgbClr val="FF0000"/>
                </a:solidFill>
                <a:cs typeface="B Nazanin" panose="00000400000000000000" pitchFamily="2" charset="-78"/>
              </a:rPr>
              <a:t>رویکرد فنی و تکنولوژیک</a:t>
            </a:r>
            <a:r>
              <a:rPr lang="en-US" altLang="en-US" sz="2800" b="1" dirty="0">
                <a:solidFill>
                  <a:srgbClr val="FF0000"/>
                </a:solidFill>
                <a:latin typeface="+mn-lt"/>
                <a:cs typeface="B Nazanin" panose="00000400000000000000" pitchFamily="2" charset="-78"/>
              </a:rPr>
              <a:t>Technical Approach </a:t>
            </a:r>
          </a:p>
        </p:txBody>
      </p:sp>
      <p:grpSp>
        <p:nvGrpSpPr>
          <p:cNvPr id="10" name="Group 5"/>
          <p:cNvGrpSpPr>
            <a:grpSpLocks/>
          </p:cNvGrpSpPr>
          <p:nvPr/>
        </p:nvGrpSpPr>
        <p:grpSpPr bwMode="auto">
          <a:xfrm>
            <a:off x="7696200" y="990600"/>
            <a:ext cx="3657600" cy="1371600"/>
            <a:chOff x="-304800" y="971550"/>
            <a:chExt cx="9067802" cy="1371600"/>
          </a:xfrm>
        </p:grpSpPr>
        <p:sp>
          <p:nvSpPr>
            <p:cNvPr id="11" name="Rectangle 10"/>
            <p:cNvSpPr/>
            <p:nvPr/>
          </p:nvSpPr>
          <p:spPr>
            <a:xfrm>
              <a:off x="-304800" y="1249363"/>
              <a:ext cx="9067802" cy="1093787"/>
            </a:xfrm>
            <a:prstGeom prst="rect">
              <a:avLst/>
            </a:prstGeom>
            <a:no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marL="285750" lvl="1" indent="-285750" algn="just" rtl="1">
                <a:buFont typeface="Arial" pitchFamily="34" charset="0"/>
                <a:buChar char="•"/>
                <a:defRPr/>
              </a:pPr>
              <a:r>
                <a:rPr lang="fa-IR" dirty="0">
                  <a:solidFill>
                    <a:schemeClr val="tx1"/>
                  </a:solidFill>
                  <a:cs typeface="B Mitra" pitchFamily="2" charset="-78"/>
                </a:rPr>
                <a:t>هلند</a:t>
              </a:r>
            </a:p>
            <a:p>
              <a:pPr marL="285750" lvl="1" indent="-285750" algn="just" rtl="1">
                <a:buFont typeface="Arial" pitchFamily="34" charset="0"/>
                <a:buChar char="•"/>
                <a:defRPr/>
              </a:pPr>
              <a:r>
                <a:rPr lang="fa-IR" dirty="0">
                  <a:solidFill>
                    <a:schemeClr val="tx1"/>
                  </a:solidFill>
                  <a:cs typeface="B Mitra" pitchFamily="2" charset="-78"/>
                </a:rPr>
                <a:t>تجربه راه اندازی در هلند, اسپانیا, مکزیک و ...</a:t>
              </a:r>
            </a:p>
            <a:p>
              <a:pPr marL="285750" lvl="1" indent="-285750" algn="just" rtl="1">
                <a:buFont typeface="Arial" pitchFamily="34" charset="0"/>
                <a:buChar char="•"/>
                <a:defRPr/>
              </a:pPr>
              <a:r>
                <a:rPr lang="fa-IR" dirty="0">
                  <a:solidFill>
                    <a:schemeClr val="tx1"/>
                  </a:solidFill>
                  <a:cs typeface="B Mitra" pitchFamily="2" charset="-78"/>
                </a:rPr>
                <a:t>شریک استراتژیک با </a:t>
              </a:r>
              <a:r>
                <a:rPr lang="en-US" dirty="0">
                  <a:solidFill>
                    <a:schemeClr val="tx1"/>
                  </a:solidFill>
                  <a:cs typeface="B Mitra" pitchFamily="2" charset="-78"/>
                </a:rPr>
                <a:t>Vodafone</a:t>
              </a:r>
              <a:endParaRPr lang="fa-IR" dirty="0">
                <a:solidFill>
                  <a:schemeClr val="tx1"/>
                </a:solidFill>
                <a:cs typeface="B Mitra" pitchFamily="2" charset="-78"/>
              </a:endParaRPr>
            </a:p>
          </p:txBody>
        </p:sp>
        <p:sp>
          <p:nvSpPr>
            <p:cNvPr id="12" name="Rectangle 11"/>
            <p:cNvSpPr/>
            <p:nvPr/>
          </p:nvSpPr>
          <p:spPr>
            <a:xfrm>
              <a:off x="3599393" y="971550"/>
              <a:ext cx="5163609" cy="271463"/>
            </a:xfrm>
            <a:prstGeom prst="rect">
              <a:avLst/>
            </a:prstGeom>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anchor="ctr"/>
            <a:lstStyle/>
            <a:p>
              <a:pPr algn="r" rtl="1">
                <a:defRPr/>
              </a:pPr>
              <a:r>
                <a:rPr lang="fa-IR" b="1" dirty="0">
                  <a:cs typeface="B Mitra" pitchFamily="2" charset="-78"/>
                </a:rPr>
                <a:t>شرکت </a:t>
              </a:r>
              <a:r>
                <a:rPr lang="en-US" b="1" dirty="0">
                  <a:cs typeface="B Mitra" pitchFamily="2" charset="-78"/>
                </a:rPr>
                <a:t>ET</a:t>
              </a:r>
            </a:p>
          </p:txBody>
        </p:sp>
      </p:grpSp>
      <p:grpSp>
        <p:nvGrpSpPr>
          <p:cNvPr id="13" name="Group 8"/>
          <p:cNvGrpSpPr>
            <a:grpSpLocks/>
          </p:cNvGrpSpPr>
          <p:nvPr/>
        </p:nvGrpSpPr>
        <p:grpSpPr bwMode="auto">
          <a:xfrm>
            <a:off x="7689850" y="2711450"/>
            <a:ext cx="3657600" cy="1752600"/>
            <a:chOff x="-304800" y="971550"/>
            <a:chExt cx="9067802" cy="1752601"/>
          </a:xfrm>
        </p:grpSpPr>
        <p:sp>
          <p:nvSpPr>
            <p:cNvPr id="14" name="Rectangle 13"/>
            <p:cNvSpPr/>
            <p:nvPr/>
          </p:nvSpPr>
          <p:spPr>
            <a:xfrm>
              <a:off x="-304800" y="1249363"/>
              <a:ext cx="9067802" cy="1474788"/>
            </a:xfrm>
            <a:prstGeom prst="rect">
              <a:avLst/>
            </a:prstGeom>
            <a:no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marL="285750" lvl="1" indent="-285750" algn="just" rtl="1">
                <a:buFont typeface="Arial" pitchFamily="34" charset="0"/>
                <a:buChar char="•"/>
                <a:defRPr/>
              </a:pPr>
              <a:r>
                <a:rPr lang="fa-IR" dirty="0">
                  <a:solidFill>
                    <a:schemeClr val="tx1"/>
                  </a:solidFill>
                  <a:cs typeface="B Mitra" pitchFamily="2" charset="-78"/>
                </a:rPr>
                <a:t>روسیه</a:t>
              </a:r>
            </a:p>
            <a:p>
              <a:pPr marL="285750" lvl="1" indent="-285750" algn="just" rtl="1">
                <a:buFont typeface="Arial" pitchFamily="34" charset="0"/>
                <a:buChar char="•"/>
                <a:defRPr/>
              </a:pPr>
              <a:r>
                <a:rPr lang="fa-IR" dirty="0">
                  <a:solidFill>
                    <a:schemeClr val="tx1"/>
                  </a:solidFill>
                  <a:cs typeface="B Mitra" pitchFamily="2" charset="-78"/>
                </a:rPr>
                <a:t>تجربه راه اندازی در اپراتورهای مختلف اروپایی و آسیای میانه </a:t>
              </a:r>
            </a:p>
            <a:p>
              <a:pPr marL="285750" lvl="1" indent="-285750" algn="just" rtl="1">
                <a:buFont typeface="Arial" pitchFamily="34" charset="0"/>
                <a:buChar char="•"/>
                <a:defRPr/>
              </a:pPr>
              <a:r>
                <a:rPr lang="fa-IR" dirty="0">
                  <a:solidFill>
                    <a:schemeClr val="tx1"/>
                  </a:solidFill>
                  <a:cs typeface="B Mitra" pitchFamily="2" charset="-78"/>
                </a:rPr>
                <a:t>شریک استراتژیک با </a:t>
              </a:r>
              <a:r>
                <a:rPr lang="en-US" dirty="0">
                  <a:solidFill>
                    <a:schemeClr val="tx1"/>
                  </a:solidFill>
                  <a:cs typeface="B Mitra" pitchFamily="2" charset="-78"/>
                </a:rPr>
                <a:t>MTS</a:t>
              </a:r>
              <a:r>
                <a:rPr lang="fa-IR" dirty="0">
                  <a:solidFill>
                    <a:schemeClr val="tx1"/>
                  </a:solidFill>
                  <a:cs typeface="B Mitra" pitchFamily="2" charset="-78"/>
                </a:rPr>
                <a:t> با یکصد میلیون کاربر</a:t>
              </a:r>
            </a:p>
          </p:txBody>
        </p:sp>
        <p:sp>
          <p:nvSpPr>
            <p:cNvPr id="15" name="Rectangle 14"/>
            <p:cNvSpPr/>
            <p:nvPr/>
          </p:nvSpPr>
          <p:spPr>
            <a:xfrm>
              <a:off x="3599393" y="971550"/>
              <a:ext cx="5163609" cy="271463"/>
            </a:xfrm>
            <a:prstGeom prst="rect">
              <a:avLst/>
            </a:prstGeom>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anchor="ctr"/>
            <a:lstStyle/>
            <a:p>
              <a:pPr algn="r" rtl="1">
                <a:defRPr/>
              </a:pPr>
              <a:r>
                <a:rPr lang="fa-IR" b="1" dirty="0">
                  <a:cs typeface="B Mitra" pitchFamily="2" charset="-78"/>
                </a:rPr>
                <a:t>شرکت </a:t>
              </a:r>
              <a:r>
                <a:rPr lang="en-US" b="1" dirty="0" err="1">
                  <a:cs typeface="B Mitra" pitchFamily="2" charset="-78"/>
                </a:rPr>
                <a:t>RosinfoExpo</a:t>
              </a:r>
              <a:endParaRPr lang="en-US" b="1" dirty="0">
                <a:cs typeface="B Mitra" pitchFamily="2" charset="-78"/>
              </a:endParaRPr>
            </a:p>
          </p:txBody>
        </p:sp>
      </p:grpSp>
      <p:grpSp>
        <p:nvGrpSpPr>
          <p:cNvPr id="16" name="Group 11"/>
          <p:cNvGrpSpPr>
            <a:grpSpLocks/>
          </p:cNvGrpSpPr>
          <p:nvPr/>
        </p:nvGrpSpPr>
        <p:grpSpPr bwMode="auto">
          <a:xfrm>
            <a:off x="7696200" y="4878388"/>
            <a:ext cx="3657600" cy="1371600"/>
            <a:chOff x="-304800" y="971550"/>
            <a:chExt cx="9067802" cy="1371600"/>
          </a:xfrm>
        </p:grpSpPr>
        <p:sp>
          <p:nvSpPr>
            <p:cNvPr id="17" name="Rectangle 16"/>
            <p:cNvSpPr/>
            <p:nvPr/>
          </p:nvSpPr>
          <p:spPr>
            <a:xfrm>
              <a:off x="-304800" y="1249362"/>
              <a:ext cx="9067802" cy="1093788"/>
            </a:xfrm>
            <a:prstGeom prst="rect">
              <a:avLst/>
            </a:prstGeom>
            <a:no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marL="285750" lvl="1" indent="-285750" algn="just" rtl="1">
                <a:buFont typeface="Arial" pitchFamily="34" charset="0"/>
                <a:buChar char="•"/>
                <a:defRPr/>
              </a:pPr>
              <a:r>
                <a:rPr lang="fa-IR" dirty="0">
                  <a:solidFill>
                    <a:schemeClr val="tx1"/>
                  </a:solidFill>
                  <a:cs typeface="B Mitra" pitchFamily="2" charset="-78"/>
                </a:rPr>
                <a:t>اتریش</a:t>
              </a:r>
            </a:p>
            <a:p>
              <a:pPr marL="285750" lvl="1" indent="-285750" algn="just" rtl="1">
                <a:buFont typeface="Arial" pitchFamily="34" charset="0"/>
                <a:buChar char="•"/>
                <a:defRPr/>
              </a:pPr>
              <a:r>
                <a:rPr lang="fa-IR" dirty="0">
                  <a:solidFill>
                    <a:schemeClr val="tx1"/>
                  </a:solidFill>
                  <a:cs typeface="B Mitra" pitchFamily="2" charset="-78"/>
                </a:rPr>
                <a:t>تجربه راه اندازی 23 اپراتور مجازی در سراسر دنیا</a:t>
              </a:r>
            </a:p>
            <a:p>
              <a:pPr marL="285750" lvl="1" indent="-285750" algn="just" rtl="1">
                <a:buFont typeface="Arial" pitchFamily="34" charset="0"/>
                <a:buChar char="•"/>
                <a:defRPr/>
              </a:pPr>
              <a:r>
                <a:rPr lang="fa-IR" dirty="0">
                  <a:solidFill>
                    <a:schemeClr val="tx1"/>
                  </a:solidFill>
                  <a:cs typeface="B Mitra" pitchFamily="2" charset="-78"/>
                </a:rPr>
                <a:t>فناوری به روز و در حال توسعه</a:t>
              </a:r>
            </a:p>
          </p:txBody>
        </p:sp>
        <p:sp>
          <p:nvSpPr>
            <p:cNvPr id="18" name="Rectangle 17"/>
            <p:cNvSpPr/>
            <p:nvPr/>
          </p:nvSpPr>
          <p:spPr>
            <a:xfrm>
              <a:off x="3599393" y="971550"/>
              <a:ext cx="5163609" cy="271462"/>
            </a:xfrm>
            <a:prstGeom prst="rect">
              <a:avLst/>
            </a:prstGeom>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anchor="ctr"/>
            <a:lstStyle/>
            <a:p>
              <a:pPr algn="r" rtl="1">
                <a:defRPr/>
              </a:pPr>
              <a:r>
                <a:rPr lang="fa-IR" b="1" dirty="0">
                  <a:cs typeface="B Mitra" pitchFamily="2" charset="-78"/>
                </a:rPr>
                <a:t>شرکت </a:t>
              </a:r>
              <a:r>
                <a:rPr lang="en-US" b="1" dirty="0">
                  <a:cs typeface="B Mitra" pitchFamily="2" charset="-78"/>
                </a:rPr>
                <a:t>I-new</a:t>
              </a:r>
            </a:p>
          </p:txBody>
        </p:sp>
      </p:grpSp>
      <p:pic>
        <p:nvPicPr>
          <p:cNvPr id="19" name="Picture 1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30825" y="1411288"/>
            <a:ext cx="1905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1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519738" y="5345113"/>
            <a:ext cx="1681162" cy="71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16"/>
          <p:cNvPicPr>
            <a:picLocks noChangeAspect="1"/>
          </p:cNvPicPr>
          <p:nvPr/>
        </p:nvPicPr>
        <p:blipFill>
          <a:blip r:embed="rId5">
            <a:extLst>
              <a:ext uri="{28A0092B-C50C-407E-A947-70E740481C1C}">
                <a14:useLocalDpi xmlns:a14="http://schemas.microsoft.com/office/drawing/2010/main" val="0"/>
              </a:ext>
            </a:extLst>
          </a:blip>
          <a:srcRect r="5185"/>
          <a:stretch>
            <a:fillRect/>
          </a:stretch>
        </p:blipFill>
        <p:spPr bwMode="auto">
          <a:xfrm>
            <a:off x="5141913" y="3230563"/>
            <a:ext cx="2438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7"/>
          <p:cNvGrpSpPr>
            <a:grpSpLocks/>
          </p:cNvGrpSpPr>
          <p:nvPr/>
        </p:nvGrpSpPr>
        <p:grpSpPr bwMode="auto">
          <a:xfrm>
            <a:off x="1219200" y="990600"/>
            <a:ext cx="3657600" cy="5486400"/>
            <a:chOff x="-304800" y="971550"/>
            <a:chExt cx="9067802" cy="5486399"/>
          </a:xfrm>
        </p:grpSpPr>
        <p:sp>
          <p:nvSpPr>
            <p:cNvPr id="23" name="Rectangle 22"/>
            <p:cNvSpPr/>
            <p:nvPr/>
          </p:nvSpPr>
          <p:spPr>
            <a:xfrm>
              <a:off x="-304800" y="1249363"/>
              <a:ext cx="9067802" cy="5208586"/>
            </a:xfrm>
            <a:prstGeom prst="rect">
              <a:avLst/>
            </a:prstGeom>
            <a:no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marL="285750" lvl="1" indent="-285750" algn="just" rtl="1">
                <a:buFont typeface="Arial" pitchFamily="34" charset="0"/>
                <a:buChar char="•"/>
                <a:defRPr/>
              </a:pPr>
              <a:r>
                <a:rPr lang="en-US" dirty="0">
                  <a:solidFill>
                    <a:schemeClr val="tx1"/>
                  </a:solidFill>
                  <a:cs typeface="B Mitra" pitchFamily="2" charset="-78"/>
                </a:rPr>
                <a:t>Career Grade</a:t>
              </a:r>
            </a:p>
            <a:p>
              <a:pPr marL="285750" lvl="1" indent="-285750" algn="just" rtl="1">
                <a:buFont typeface="Arial" pitchFamily="34" charset="0"/>
                <a:buChar char="•"/>
                <a:defRPr/>
              </a:pPr>
              <a:r>
                <a:rPr lang="en-US" dirty="0">
                  <a:solidFill>
                    <a:schemeClr val="tx1"/>
                  </a:solidFill>
                  <a:cs typeface="B Mitra" pitchFamily="2" charset="-78"/>
                </a:rPr>
                <a:t>MVNE Support</a:t>
              </a:r>
            </a:p>
            <a:p>
              <a:pPr marL="285750" lvl="1" indent="-285750" algn="just" rtl="1">
                <a:buFont typeface="Arial" pitchFamily="34" charset="0"/>
                <a:buChar char="•"/>
                <a:defRPr/>
              </a:pPr>
              <a:r>
                <a:rPr lang="en-US" dirty="0">
                  <a:solidFill>
                    <a:schemeClr val="tx1"/>
                  </a:solidFill>
                  <a:cs typeface="B Mitra" pitchFamily="2" charset="-78"/>
                </a:rPr>
                <a:t>Future Expansion</a:t>
              </a:r>
            </a:p>
            <a:p>
              <a:pPr marL="285750" lvl="1" indent="-285750" algn="just" rtl="1">
                <a:buFont typeface="Arial" pitchFamily="34" charset="0"/>
                <a:buChar char="•"/>
                <a:defRPr/>
              </a:pPr>
              <a:r>
                <a:rPr lang="en-US" dirty="0">
                  <a:solidFill>
                    <a:schemeClr val="tx1"/>
                  </a:solidFill>
                  <a:cs typeface="B Mitra" pitchFamily="2" charset="-78"/>
                </a:rPr>
                <a:t>Integrity</a:t>
              </a:r>
            </a:p>
            <a:p>
              <a:pPr marL="285750" lvl="1" indent="-285750" algn="just" rtl="1">
                <a:buFont typeface="Arial" pitchFamily="34" charset="0"/>
                <a:buChar char="•"/>
                <a:defRPr/>
              </a:pPr>
              <a:r>
                <a:rPr lang="en-US" dirty="0">
                  <a:solidFill>
                    <a:schemeClr val="tx1"/>
                  </a:solidFill>
                  <a:cs typeface="B Mitra" pitchFamily="2" charset="-78"/>
                </a:rPr>
                <a:t>Reputation &amp; Experience</a:t>
              </a:r>
            </a:p>
            <a:p>
              <a:pPr marL="285750" lvl="1" indent="-285750" algn="just" rtl="1">
                <a:buFont typeface="Arial" pitchFamily="34" charset="0"/>
                <a:buChar char="•"/>
                <a:defRPr/>
              </a:pPr>
              <a:r>
                <a:rPr lang="en-US" dirty="0">
                  <a:solidFill>
                    <a:schemeClr val="tx1"/>
                  </a:solidFill>
                  <a:cs typeface="B Mitra" pitchFamily="2" charset="-78"/>
                </a:rPr>
                <a:t>Total Cost</a:t>
              </a:r>
            </a:p>
            <a:p>
              <a:pPr marL="285750" lvl="1" indent="-285750" algn="just" rtl="1">
                <a:buFont typeface="Arial" pitchFamily="34" charset="0"/>
                <a:buChar char="•"/>
                <a:defRPr/>
              </a:pPr>
              <a:r>
                <a:rPr lang="en-US" dirty="0">
                  <a:solidFill>
                    <a:schemeClr val="tx1"/>
                  </a:solidFill>
                  <a:cs typeface="B Mitra" pitchFamily="2" charset="-78"/>
                </a:rPr>
                <a:t>Sustainability</a:t>
              </a:r>
              <a:endParaRPr lang="fa-IR" dirty="0">
                <a:solidFill>
                  <a:schemeClr val="tx1"/>
                </a:solidFill>
                <a:cs typeface="B Mitra" pitchFamily="2" charset="-78"/>
              </a:endParaRPr>
            </a:p>
            <a:p>
              <a:pPr marL="285750" lvl="1" indent="-285750" algn="just" rtl="1">
                <a:buFont typeface="Arial" pitchFamily="34" charset="0"/>
                <a:buChar char="•"/>
                <a:defRPr/>
              </a:pPr>
              <a:endParaRPr lang="fa-IR" dirty="0">
                <a:solidFill>
                  <a:schemeClr val="tx1"/>
                </a:solidFill>
                <a:cs typeface="B Mitra" pitchFamily="2" charset="-78"/>
              </a:endParaRPr>
            </a:p>
            <a:p>
              <a:pPr marL="285750" lvl="1" indent="-285750" algn="just" rtl="1">
                <a:buFont typeface="Arial" pitchFamily="34" charset="0"/>
                <a:buChar char="•"/>
                <a:defRPr/>
              </a:pPr>
              <a:r>
                <a:rPr lang="fa-IR" dirty="0">
                  <a:solidFill>
                    <a:schemeClr val="tx1"/>
                  </a:solidFill>
                  <a:cs typeface="B Mitra" pitchFamily="2" charset="-78"/>
                </a:rPr>
                <a:t>بررسی فنی، حقوقی به منظور محافطت از کسب و کار</a:t>
              </a:r>
            </a:p>
            <a:p>
              <a:pPr marL="285750" lvl="1" indent="-285750" algn="just" rtl="1">
                <a:buFont typeface="Arial" pitchFamily="34" charset="0"/>
                <a:buChar char="•"/>
                <a:defRPr/>
              </a:pPr>
              <a:endParaRPr lang="fa-IR" dirty="0">
                <a:solidFill>
                  <a:schemeClr val="tx1"/>
                </a:solidFill>
                <a:cs typeface="B Mitra" pitchFamily="2" charset="-78"/>
              </a:endParaRPr>
            </a:p>
            <a:p>
              <a:pPr marL="285750" lvl="1" indent="-285750" algn="just" rtl="1">
                <a:buFont typeface="Arial" pitchFamily="34" charset="0"/>
                <a:buChar char="•"/>
                <a:defRPr/>
              </a:pPr>
              <a:r>
                <a:rPr lang="fa-IR" b="1" dirty="0">
                  <a:solidFill>
                    <a:srgbClr val="FF0000"/>
                  </a:solidFill>
                  <a:cs typeface="B Mitra" pitchFamily="2" charset="-78"/>
                </a:rPr>
                <a:t>تأکید بر انتقال فناوری با رویکرد اقتصاد مقاومتی</a:t>
              </a:r>
            </a:p>
            <a:p>
              <a:pPr marL="285750" lvl="1" indent="-285750" algn="just" rtl="1">
                <a:buFont typeface="Arial" pitchFamily="34" charset="0"/>
                <a:buChar char="•"/>
                <a:defRPr/>
              </a:pPr>
              <a:endParaRPr lang="fa-IR" dirty="0">
                <a:solidFill>
                  <a:schemeClr val="tx1"/>
                </a:solidFill>
                <a:cs typeface="B Mitra" pitchFamily="2" charset="-78"/>
              </a:endParaRPr>
            </a:p>
            <a:p>
              <a:pPr marL="285750" lvl="1" indent="-285750" algn="just" rtl="1">
                <a:buFont typeface="Arial" pitchFamily="34" charset="0"/>
                <a:buChar char="•"/>
                <a:defRPr/>
              </a:pPr>
              <a:r>
                <a:rPr lang="fa-IR" dirty="0">
                  <a:solidFill>
                    <a:schemeClr val="tx1"/>
                  </a:solidFill>
                  <a:cs typeface="B Mitra" pitchFamily="2" charset="-78"/>
                </a:rPr>
                <a:t>رویکرد نتیجه گرا و همکاری مشترک به جای خرید پلتفرم</a:t>
              </a:r>
            </a:p>
            <a:p>
              <a:pPr marL="285750" lvl="1" indent="-285750" algn="just" rtl="1">
                <a:buFont typeface="Arial" pitchFamily="34" charset="0"/>
                <a:buChar char="•"/>
                <a:defRPr/>
              </a:pPr>
              <a:endParaRPr lang="en-US" dirty="0">
                <a:solidFill>
                  <a:schemeClr val="tx1"/>
                </a:solidFill>
                <a:cs typeface="B Mitra" pitchFamily="2" charset="-78"/>
              </a:endParaRPr>
            </a:p>
            <a:p>
              <a:pPr marL="285750" lvl="1" indent="-285750" algn="just" rtl="1">
                <a:buFont typeface="Arial" pitchFamily="34" charset="0"/>
                <a:buChar char="•"/>
                <a:defRPr/>
              </a:pPr>
              <a:r>
                <a:rPr lang="fa-IR" b="1" dirty="0">
                  <a:solidFill>
                    <a:srgbClr val="FF0000"/>
                  </a:solidFill>
                  <a:cs typeface="B Mitra" pitchFamily="2" charset="-78"/>
                </a:rPr>
                <a:t>امکان ارائه سرویس به سایر </a:t>
              </a:r>
              <a:r>
                <a:rPr lang="en-US" b="1" dirty="0">
                  <a:solidFill>
                    <a:srgbClr val="FF0000"/>
                  </a:solidFill>
                  <a:cs typeface="B Mitra" pitchFamily="2" charset="-78"/>
                </a:rPr>
                <a:t>MVNO</a:t>
              </a:r>
              <a:r>
                <a:rPr lang="fa-IR" b="1" dirty="0">
                  <a:solidFill>
                    <a:srgbClr val="FF0000"/>
                  </a:solidFill>
                  <a:cs typeface="B Mitra" pitchFamily="2" charset="-78"/>
                </a:rPr>
                <a:t>ها</a:t>
              </a:r>
            </a:p>
          </p:txBody>
        </p:sp>
        <p:sp>
          <p:nvSpPr>
            <p:cNvPr id="24" name="Rectangle 23"/>
            <p:cNvSpPr/>
            <p:nvPr/>
          </p:nvSpPr>
          <p:spPr>
            <a:xfrm>
              <a:off x="3599393" y="971550"/>
              <a:ext cx="5163609" cy="271463"/>
            </a:xfrm>
            <a:prstGeom prst="rect">
              <a:avLst/>
            </a:prstGeom>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anchor="ctr"/>
            <a:lstStyle/>
            <a:p>
              <a:pPr algn="r" rtl="1">
                <a:defRPr/>
              </a:pPr>
              <a:r>
                <a:rPr lang="fa-IR" b="1" dirty="0">
                  <a:cs typeface="B Mitra" pitchFamily="2" charset="-78"/>
                </a:rPr>
                <a:t>ملاحظات</a:t>
              </a:r>
              <a:r>
                <a:rPr lang="en-US" b="1" dirty="0">
                  <a:cs typeface="B Mitra" pitchFamily="2" charset="-78"/>
                </a:rPr>
                <a:t> </a:t>
              </a:r>
              <a:r>
                <a:rPr lang="fa-IR" b="1" dirty="0">
                  <a:cs typeface="B Mitra" pitchFamily="2" charset="-78"/>
                </a:rPr>
                <a:t>انتخاب</a:t>
              </a:r>
              <a:endParaRPr lang="en-US" b="1" dirty="0">
                <a:cs typeface="B Mitra" pitchFamily="2" charset="-78"/>
              </a:endParaRPr>
            </a:p>
          </p:txBody>
        </p:sp>
      </p:grpSp>
      <p:cxnSp>
        <p:nvCxnSpPr>
          <p:cNvPr id="25" name="Straight Connector 24"/>
          <p:cNvCxnSpPr/>
          <p:nvPr/>
        </p:nvCxnSpPr>
        <p:spPr>
          <a:xfrm>
            <a:off x="1219200" y="3352800"/>
            <a:ext cx="3657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7" name="Picture 26">
            <a:extLst>
              <a:ext uri="{FF2B5EF4-FFF2-40B4-BE49-F238E27FC236}">
                <a16:creationId xmlns:a16="http://schemas.microsoft.com/office/drawing/2014/main" id="{F991BD08-DDDE-4FAC-A339-2084383FED47}"/>
              </a:ext>
            </a:extLst>
          </p:cNvPr>
          <p:cNvPicPr>
            <a:picLocks noChangeAspect="1"/>
          </p:cNvPicPr>
          <p:nvPr/>
        </p:nvPicPr>
        <p:blipFill>
          <a:blip r:embed="rId6"/>
          <a:stretch>
            <a:fillRect/>
          </a:stretch>
        </p:blipFill>
        <p:spPr>
          <a:xfrm>
            <a:off x="347192" y="48577"/>
            <a:ext cx="571279" cy="811075"/>
          </a:xfrm>
          <a:prstGeom prst="rect">
            <a:avLst/>
          </a:prstGeom>
        </p:spPr>
      </p:pic>
      <p:sp>
        <p:nvSpPr>
          <p:cNvPr id="28" name="Footer Placeholder 3">
            <a:extLst>
              <a:ext uri="{FF2B5EF4-FFF2-40B4-BE49-F238E27FC236}">
                <a16:creationId xmlns:a16="http://schemas.microsoft.com/office/drawing/2014/main" id="{DC19603D-8D99-4620-9315-5DB0FB82A215}"/>
              </a:ext>
            </a:extLst>
          </p:cNvPr>
          <p:cNvSpPr>
            <a:spLocks noGrp="1"/>
          </p:cNvSpPr>
          <p:nvPr>
            <p:ph type="ftr" sz="quarter" idx="11"/>
          </p:nvPr>
        </p:nvSpPr>
        <p:spPr>
          <a:xfrm>
            <a:off x="4038600" y="6692181"/>
            <a:ext cx="4114800" cy="289302"/>
          </a:xfrm>
        </p:spPr>
        <p:txBody>
          <a:bodyPr/>
          <a:lstStyle/>
          <a:p>
            <a:r>
              <a:rPr lang="en-US" dirty="0">
                <a:hlinkClick r:id="rId7"/>
              </a:rPr>
              <a:t>www.rasapm.com</a:t>
            </a:r>
            <a:endParaRPr lang="en-US" dirty="0"/>
          </a:p>
          <a:p>
            <a:endParaRPr lang="en-US" dirty="0"/>
          </a:p>
        </p:txBody>
      </p:sp>
    </p:spTree>
    <p:extLst>
      <p:ext uri="{BB962C8B-B14F-4D97-AF65-F5344CB8AC3E}">
        <p14:creationId xmlns:p14="http://schemas.microsoft.com/office/powerpoint/2010/main" val="447309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flipH="1" flipV="1">
            <a:off x="2165686" y="693284"/>
            <a:ext cx="9865896" cy="1"/>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367027" y="918341"/>
            <a:ext cx="11704323" cy="571740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Footer Placeholder 3"/>
          <p:cNvSpPr>
            <a:spLocks noGrp="1"/>
          </p:cNvSpPr>
          <p:nvPr>
            <p:ph type="ftr" sz="quarter" idx="11"/>
          </p:nvPr>
        </p:nvSpPr>
        <p:spPr>
          <a:xfrm>
            <a:off x="4038600" y="6692181"/>
            <a:ext cx="4114800" cy="289302"/>
          </a:xfrm>
        </p:spPr>
        <p:txBody>
          <a:bodyPr/>
          <a:lstStyle/>
          <a:p>
            <a:r>
              <a:rPr lang="en-US" dirty="0">
                <a:hlinkClick r:id="rId3"/>
              </a:rPr>
              <a:t>www.rasapm.com</a:t>
            </a:r>
            <a:endParaRPr lang="en-US" dirty="0"/>
          </a:p>
          <a:p>
            <a:endParaRPr lang="en-US" dirty="0"/>
          </a:p>
        </p:txBody>
      </p:sp>
      <p:sp>
        <p:nvSpPr>
          <p:cNvPr id="5" name="Slide Number Placeholder 4"/>
          <p:cNvSpPr>
            <a:spLocks noGrp="1"/>
          </p:cNvSpPr>
          <p:nvPr>
            <p:ph type="sldNum" sz="quarter" idx="12"/>
          </p:nvPr>
        </p:nvSpPr>
        <p:spPr>
          <a:xfrm>
            <a:off x="9328150" y="6565851"/>
            <a:ext cx="2743200" cy="365125"/>
          </a:xfrm>
        </p:spPr>
        <p:txBody>
          <a:bodyPr/>
          <a:lstStyle/>
          <a:p>
            <a:fld id="{53508AB2-B69E-4564-AF7E-4C9E395F5CCD}" type="slidenum">
              <a:rPr lang="en-US" sz="1400" b="1" smtClean="0"/>
              <a:t>2</a:t>
            </a:fld>
            <a:endParaRPr lang="en-US" sz="1400" b="1" dirty="0"/>
          </a:p>
        </p:txBody>
      </p:sp>
      <p:sp>
        <p:nvSpPr>
          <p:cNvPr id="8" name="Rectangle 7"/>
          <p:cNvSpPr/>
          <p:nvPr/>
        </p:nvSpPr>
        <p:spPr>
          <a:xfrm>
            <a:off x="786488" y="1295322"/>
            <a:ext cx="11158462" cy="5216813"/>
          </a:xfrm>
          <a:prstGeom prst="rect">
            <a:avLst/>
          </a:prstGeom>
        </p:spPr>
        <p:txBody>
          <a:bodyPr wrap="square">
            <a:spAutoFit/>
          </a:bodyPr>
          <a:lstStyle/>
          <a:p>
            <a:pPr algn="r" rtl="1">
              <a:lnSpc>
                <a:spcPct val="150000"/>
              </a:lnSpc>
              <a:spcBef>
                <a:spcPct val="0"/>
              </a:spcBef>
              <a:defRPr/>
            </a:pPr>
            <a:r>
              <a:rPr lang="fa-IR" altLang="en-US" kern="0" dirty="0">
                <a:solidFill>
                  <a:prstClr val="black"/>
                </a:solidFill>
                <a:cs typeface="B Titr" panose="00000700000000000000" pitchFamily="2" charset="-78"/>
              </a:rPr>
              <a:t> خلاصه ی مدیریتی علی رغم عنوان خود، تنها خلاصه ی طرح نیست. بلکه یک پیشنهاد فروش است که معامله ی پیشنهادی را در خود جای داده است.</a:t>
            </a:r>
          </a:p>
          <a:p>
            <a:pPr algn="r" rtl="1">
              <a:lnSpc>
                <a:spcPct val="150000"/>
              </a:lnSpc>
              <a:spcBef>
                <a:spcPct val="0"/>
              </a:spcBef>
              <a:defRPr/>
            </a:pPr>
            <a:r>
              <a:rPr lang="fa-IR" altLang="en-US" kern="0" dirty="0">
                <a:solidFill>
                  <a:prstClr val="black"/>
                </a:solidFill>
                <a:cs typeface="B Titr" panose="00000700000000000000" pitchFamily="2" charset="-78"/>
              </a:rPr>
              <a:t>برای توضیح بیشتر دو نمونه آورده شده : </a:t>
            </a:r>
          </a:p>
          <a:p>
            <a:pPr algn="r" rtl="1">
              <a:spcBef>
                <a:spcPct val="0"/>
              </a:spcBef>
              <a:defRPr/>
            </a:pPr>
            <a:endParaRPr lang="fa-IR" altLang="en-US" kern="0" dirty="0">
              <a:solidFill>
                <a:prstClr val="black"/>
              </a:solidFill>
            </a:endParaRPr>
          </a:p>
          <a:p>
            <a:pPr algn="r" rtl="1">
              <a:defRPr/>
            </a:pPr>
            <a:r>
              <a:rPr lang="fa-IR" altLang="en-US" b="1" kern="0" dirty="0">
                <a:solidFill>
                  <a:srgbClr val="FF0000"/>
                </a:solidFill>
                <a:cs typeface="B Titr" panose="00000700000000000000" pitchFamily="2" charset="-78"/>
              </a:rPr>
              <a:t>نمونه ی ناکارآمد</a:t>
            </a:r>
          </a:p>
          <a:p>
            <a:pPr algn="r" rtl="1">
              <a:defRPr/>
            </a:pPr>
            <a:r>
              <a:rPr lang="fa-IR" altLang="en-US" kern="0" dirty="0">
                <a:solidFill>
                  <a:prstClr val="black"/>
                </a:solidFill>
                <a:cs typeface="B Mitra" panose="00000400000000000000" pitchFamily="2" charset="-78"/>
              </a:rPr>
              <a:t>نمونه ی زیر، خلاصه ی مدیریتی ناکارآمدی را نشان می دهد که بخش هایی از آن با هدف شفافیت بیشتر ادیت شده، اما کلیت آن حفظ شده است:</a:t>
            </a:r>
          </a:p>
          <a:p>
            <a:pPr algn="r" rtl="1">
              <a:defRPr/>
            </a:pPr>
            <a:r>
              <a:rPr lang="fa-IR" altLang="en-US" kern="0" dirty="0">
                <a:solidFill>
                  <a:prstClr val="black"/>
                </a:solidFill>
                <a:cs typeface="B Mitra" panose="00000400000000000000" pitchFamily="2" charset="-78"/>
              </a:rPr>
              <a:t>فروشگاه </a:t>
            </a:r>
            <a:r>
              <a:rPr lang="en-US" altLang="en-US" kern="0" dirty="0">
                <a:solidFill>
                  <a:prstClr val="black"/>
                </a:solidFill>
                <a:cs typeface="B Mitra" panose="00000400000000000000" pitchFamily="2" charset="-78"/>
              </a:rPr>
              <a:t>X </a:t>
            </a:r>
            <a:r>
              <a:rPr lang="fa-IR" altLang="en-US" kern="0" dirty="0">
                <a:solidFill>
                  <a:prstClr val="black"/>
                </a:solidFill>
                <a:cs typeface="B Mitra" panose="00000400000000000000" pitchFamily="2" charset="-78"/>
              </a:rPr>
              <a:t>در سال </a:t>
            </a:r>
            <a:r>
              <a:rPr lang="en-US" altLang="en-US" kern="0" dirty="0">
                <a:solidFill>
                  <a:prstClr val="black"/>
                </a:solidFill>
                <a:cs typeface="B Mitra" panose="00000400000000000000" pitchFamily="2" charset="-78"/>
              </a:rPr>
              <a:t>Y </a:t>
            </a:r>
            <a:r>
              <a:rPr lang="fa-IR" altLang="en-US" kern="0" dirty="0">
                <a:solidFill>
                  <a:prstClr val="black"/>
                </a:solidFill>
                <a:cs typeface="B Mitra" panose="00000400000000000000" pitchFamily="2" charset="-78"/>
              </a:rPr>
              <a:t>در شهر </a:t>
            </a:r>
            <a:r>
              <a:rPr lang="en-US" altLang="en-US" kern="0" dirty="0">
                <a:solidFill>
                  <a:prstClr val="black"/>
                </a:solidFill>
                <a:cs typeface="B Mitra" panose="00000400000000000000" pitchFamily="2" charset="-78"/>
              </a:rPr>
              <a:t>Z </a:t>
            </a:r>
            <a:r>
              <a:rPr lang="fa-IR" altLang="en-US" kern="0" dirty="0">
                <a:solidFill>
                  <a:prstClr val="black"/>
                </a:solidFill>
                <a:cs typeface="B Mitra" panose="00000400000000000000" pitchFamily="2" charset="-78"/>
              </a:rPr>
              <a:t>تأسیس شده است.</a:t>
            </a:r>
          </a:p>
          <a:p>
            <a:pPr algn="r" rtl="1">
              <a:defRPr/>
            </a:pPr>
            <a:r>
              <a:rPr lang="fa-IR" altLang="en-US" kern="0" dirty="0">
                <a:solidFill>
                  <a:prstClr val="black"/>
                </a:solidFill>
                <a:cs typeface="B Mitra" panose="00000400000000000000" pitchFamily="2" charset="-78"/>
              </a:rPr>
              <a:t>نام آن از روی نام مؤسس خود برگزیده شده است و چشم انداز منحصر به فرد آن تولید و توسعه ی پوشاک و زیور آلات خاص است. محصولات ارائه شده در این فروشگاه بیشتر برای مشتریانی مناسب است که برای کیفیت و هنر اهمیت ویژه ای قائل می شوند. ما برای رسیدن به اهداف زیر نیازمند سرمایه گذاری هستیم:</a:t>
            </a:r>
          </a:p>
          <a:p>
            <a:pPr algn="r" rtl="1">
              <a:defRPr/>
            </a:pPr>
            <a:r>
              <a:rPr lang="fa-IR" altLang="en-US" kern="0" dirty="0">
                <a:solidFill>
                  <a:prstClr val="black"/>
                </a:solidFill>
                <a:cs typeface="B Mitra" panose="00000400000000000000" pitchFamily="2" charset="-78"/>
              </a:rPr>
              <a:t>(خلاصه ی پیش بینی فروش سالانه)</a:t>
            </a:r>
          </a:p>
          <a:p>
            <a:pPr algn="r" rtl="1">
              <a:defRPr/>
            </a:pPr>
            <a:r>
              <a:rPr lang="fa-IR" altLang="en-US" kern="0" dirty="0">
                <a:solidFill>
                  <a:prstClr val="black"/>
                </a:solidFill>
                <a:cs typeface="B Mitra" panose="00000400000000000000" pitchFamily="2" charset="-78"/>
              </a:rPr>
              <a:t>ادامه دادن به خدمت رسانی از طریق کانال های توزیع و خرده فروشی های فعلی.</a:t>
            </a:r>
          </a:p>
          <a:p>
            <a:pPr algn="r" rtl="1">
              <a:defRPr/>
            </a:pPr>
            <a:r>
              <a:rPr lang="fa-IR" altLang="en-US" kern="0" dirty="0">
                <a:solidFill>
                  <a:prstClr val="black"/>
                </a:solidFill>
                <a:cs typeface="B Mitra" panose="00000400000000000000" pitchFamily="2" charset="-78"/>
              </a:rPr>
              <a:t>عرضه ی مسقیم اجناس از طریق خرده فروشی و ایجاد شبکه ای برای فروش در سرتاسر کشور.</a:t>
            </a:r>
          </a:p>
          <a:p>
            <a:pPr algn="r" rtl="1">
              <a:defRPr/>
            </a:pPr>
            <a:r>
              <a:rPr lang="fa-IR" altLang="en-US" kern="0" dirty="0">
                <a:solidFill>
                  <a:prstClr val="black"/>
                </a:solidFill>
                <a:cs typeface="B Mitra" panose="00000400000000000000" pitchFamily="2" charset="-78"/>
              </a:rPr>
              <a:t>ادامه دادن به رشد و بالا بردن ارزش کسب و کار عمده فروشی خود.</a:t>
            </a:r>
          </a:p>
          <a:p>
            <a:pPr algn="r" rtl="1">
              <a:defRPr/>
            </a:pPr>
            <a:r>
              <a:rPr lang="fa-IR" altLang="en-US" kern="0" dirty="0">
                <a:solidFill>
                  <a:prstClr val="black"/>
                </a:solidFill>
                <a:cs typeface="B Mitra" panose="00000400000000000000" pitchFamily="2" charset="-78"/>
              </a:rPr>
              <a:t>خلاصه ی مدیریتی بالا علاوه بر خسته کننده و عادی بودن، در برطرف کردن مهم ترین سؤالاتی که در ذهن سرمایه گذار به وجود می آید ناتوان عمل می کند. سرمایه گذار با خواندن خلاصه ی مدیریتی شما باید بتواند چنین تحلیلی نزد خود داشته باشد: «اگر </a:t>
            </a:r>
            <a:r>
              <a:rPr lang="en-US" altLang="en-US" kern="0" dirty="0">
                <a:solidFill>
                  <a:prstClr val="black"/>
                </a:solidFill>
                <a:cs typeface="B Mitra" panose="00000400000000000000" pitchFamily="2" charset="-78"/>
              </a:rPr>
              <a:t>B </a:t>
            </a:r>
            <a:r>
              <a:rPr lang="fa-IR" altLang="en-US" kern="0" dirty="0">
                <a:solidFill>
                  <a:prstClr val="black"/>
                </a:solidFill>
                <a:cs typeface="B Mitra" panose="00000400000000000000" pitchFamily="2" charset="-78"/>
              </a:rPr>
              <a:t>مقدار سرمایه گذاری کنم، با اجرای تعهد </a:t>
            </a:r>
            <a:r>
              <a:rPr lang="en-US" altLang="en-US" kern="0" dirty="0">
                <a:solidFill>
                  <a:prstClr val="black"/>
                </a:solidFill>
                <a:cs typeface="B Mitra" panose="00000400000000000000" pitchFamily="2" charset="-78"/>
              </a:rPr>
              <a:t>A </a:t>
            </a:r>
            <a:r>
              <a:rPr lang="fa-IR" altLang="en-US" kern="0" dirty="0">
                <a:solidFill>
                  <a:prstClr val="black"/>
                </a:solidFill>
                <a:cs typeface="B Mitra" panose="00000400000000000000" pitchFamily="2" charset="-78"/>
              </a:rPr>
              <a:t>از سوی ارائه دهنده، ظرف </a:t>
            </a:r>
            <a:r>
              <a:rPr lang="en-US" altLang="en-US" kern="0" dirty="0">
                <a:solidFill>
                  <a:prstClr val="black"/>
                </a:solidFill>
                <a:cs typeface="B Mitra" panose="00000400000000000000" pitchFamily="2" charset="-78"/>
              </a:rPr>
              <a:t>X </a:t>
            </a:r>
            <a:r>
              <a:rPr lang="fa-IR" altLang="en-US" kern="0" dirty="0">
                <a:solidFill>
                  <a:prstClr val="black"/>
                </a:solidFill>
                <a:cs typeface="B Mitra" panose="00000400000000000000" pitchFamily="2" charset="-78"/>
              </a:rPr>
              <a:t>سال </a:t>
            </a:r>
            <a:r>
              <a:rPr lang="en-US" altLang="en-US" kern="0" dirty="0">
                <a:solidFill>
                  <a:prstClr val="black"/>
                </a:solidFill>
                <a:cs typeface="B Mitra" panose="00000400000000000000" pitchFamily="2" charset="-78"/>
              </a:rPr>
              <a:t>Y </a:t>
            </a:r>
            <a:r>
              <a:rPr lang="fa-IR" altLang="en-US" kern="0" dirty="0">
                <a:solidFill>
                  <a:prstClr val="black"/>
                </a:solidFill>
                <a:cs typeface="B Mitra" panose="00000400000000000000" pitchFamily="2" charset="-78"/>
              </a:rPr>
              <a:t>مقدار سود عایدم خواهد شد».</a:t>
            </a:r>
          </a:p>
          <a:p>
            <a:pPr algn="just" rtl="1">
              <a:spcBef>
                <a:spcPct val="0"/>
              </a:spcBef>
            </a:pPr>
            <a:endParaRPr lang="en-US" altLang="en-US" dirty="0">
              <a:cs typeface="B Mitra" panose="00000400000000000000" pitchFamily="2" charset="-78"/>
            </a:endParaRPr>
          </a:p>
        </p:txBody>
      </p:sp>
      <p:sp>
        <p:nvSpPr>
          <p:cNvPr id="9" name="TextBox 8"/>
          <p:cNvSpPr txBox="1"/>
          <p:nvPr/>
        </p:nvSpPr>
        <p:spPr>
          <a:xfrm>
            <a:off x="5775156" y="192505"/>
            <a:ext cx="6169794" cy="523220"/>
          </a:xfrm>
          <a:prstGeom prst="rect">
            <a:avLst/>
          </a:prstGeom>
          <a:noFill/>
        </p:spPr>
        <p:txBody>
          <a:bodyPr wrap="square" rtlCol="0">
            <a:spAutoFit/>
          </a:bodyPr>
          <a:lstStyle/>
          <a:p>
            <a:pPr algn="r" rtl="1"/>
            <a:r>
              <a:rPr lang="fa-IR" sz="2800" b="1" dirty="0">
                <a:solidFill>
                  <a:srgbClr val="FF0000"/>
                </a:solidFill>
                <a:latin typeface="+mj-lt"/>
                <a:ea typeface="+mj-ea"/>
                <a:cs typeface="B Nazanin" panose="00000400000000000000" pitchFamily="2" charset="-78"/>
              </a:rPr>
              <a:t>خلاصه</a:t>
            </a:r>
            <a:r>
              <a:rPr lang="fa-IR" sz="2400" dirty="0">
                <a:solidFill>
                  <a:srgbClr val="FF0000"/>
                </a:solidFill>
                <a:cs typeface="B Nazanin" panose="00000400000000000000" pitchFamily="2" charset="-78"/>
              </a:rPr>
              <a:t> </a:t>
            </a:r>
            <a:r>
              <a:rPr lang="fa-IR" sz="2800" b="1" dirty="0">
                <a:solidFill>
                  <a:srgbClr val="FF0000"/>
                </a:solidFill>
                <a:latin typeface="+mj-lt"/>
                <a:ea typeface="+mj-ea"/>
                <a:cs typeface="B Nazanin" panose="00000400000000000000" pitchFamily="2" charset="-78"/>
              </a:rPr>
              <a:t>مدیریتی</a:t>
            </a:r>
            <a:r>
              <a:rPr lang="en-US" sz="2800" b="1" dirty="0">
                <a:solidFill>
                  <a:srgbClr val="FF0000"/>
                </a:solidFill>
                <a:latin typeface="+mj-lt"/>
                <a:ea typeface="+mj-ea"/>
                <a:cs typeface="B Nazanin" panose="00000400000000000000" pitchFamily="2" charset="-78"/>
              </a:rPr>
              <a:t> Executive Summary</a:t>
            </a:r>
          </a:p>
        </p:txBody>
      </p:sp>
      <p:pic>
        <p:nvPicPr>
          <p:cNvPr id="11" name="Picture 10">
            <a:extLst>
              <a:ext uri="{FF2B5EF4-FFF2-40B4-BE49-F238E27FC236}">
                <a16:creationId xmlns:a16="http://schemas.microsoft.com/office/drawing/2014/main" id="{55EBD355-16D8-4D9E-8B43-3FC929F687E4}"/>
              </a:ext>
            </a:extLst>
          </p:cNvPr>
          <p:cNvPicPr>
            <a:picLocks noChangeAspect="1"/>
          </p:cNvPicPr>
          <p:nvPr/>
        </p:nvPicPr>
        <p:blipFill>
          <a:blip r:embed="rId4"/>
          <a:stretch>
            <a:fillRect/>
          </a:stretch>
        </p:blipFill>
        <p:spPr>
          <a:xfrm>
            <a:off x="347192" y="48577"/>
            <a:ext cx="571279" cy="811075"/>
          </a:xfrm>
          <a:prstGeom prst="rect">
            <a:avLst/>
          </a:prstGeom>
        </p:spPr>
      </p:pic>
    </p:spTree>
    <p:extLst>
      <p:ext uri="{BB962C8B-B14F-4D97-AF65-F5344CB8AC3E}">
        <p14:creationId xmlns:p14="http://schemas.microsoft.com/office/powerpoint/2010/main" val="2068350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flipH="1" flipV="1">
            <a:off x="2165686" y="693284"/>
            <a:ext cx="9865896" cy="1"/>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367027" y="918341"/>
            <a:ext cx="11704323" cy="571740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Slide Number Placeholder 4"/>
          <p:cNvSpPr>
            <a:spLocks noGrp="1"/>
          </p:cNvSpPr>
          <p:nvPr>
            <p:ph type="sldNum" sz="quarter" idx="12"/>
          </p:nvPr>
        </p:nvSpPr>
        <p:spPr>
          <a:xfrm>
            <a:off x="9328150" y="6565851"/>
            <a:ext cx="2743200" cy="365125"/>
          </a:xfrm>
        </p:spPr>
        <p:txBody>
          <a:bodyPr/>
          <a:lstStyle/>
          <a:p>
            <a:fld id="{53508AB2-B69E-4564-AF7E-4C9E395F5CCD}" type="slidenum">
              <a:rPr lang="en-US" sz="1400" b="1" smtClean="0"/>
              <a:t>3</a:t>
            </a:fld>
            <a:endParaRPr lang="en-US" sz="1400" b="1" dirty="0"/>
          </a:p>
        </p:txBody>
      </p:sp>
      <p:sp>
        <p:nvSpPr>
          <p:cNvPr id="8" name="TextBox 7"/>
          <p:cNvSpPr txBox="1"/>
          <p:nvPr/>
        </p:nvSpPr>
        <p:spPr>
          <a:xfrm>
            <a:off x="5775156" y="192505"/>
            <a:ext cx="6169794" cy="523220"/>
          </a:xfrm>
          <a:prstGeom prst="rect">
            <a:avLst/>
          </a:prstGeom>
          <a:noFill/>
        </p:spPr>
        <p:txBody>
          <a:bodyPr wrap="square" rtlCol="0">
            <a:spAutoFit/>
          </a:bodyPr>
          <a:lstStyle/>
          <a:p>
            <a:pPr algn="r" rtl="1"/>
            <a:r>
              <a:rPr lang="fa-IR" sz="2800" b="1" dirty="0">
                <a:solidFill>
                  <a:srgbClr val="FF0000"/>
                </a:solidFill>
                <a:latin typeface="+mj-lt"/>
                <a:ea typeface="+mj-ea"/>
                <a:cs typeface="B Nazanin" panose="00000400000000000000" pitchFamily="2" charset="-78"/>
              </a:rPr>
              <a:t>خلاصه</a:t>
            </a:r>
            <a:r>
              <a:rPr lang="fa-IR" sz="2400" dirty="0">
                <a:solidFill>
                  <a:srgbClr val="FF0000"/>
                </a:solidFill>
                <a:cs typeface="B Nazanin" panose="00000400000000000000" pitchFamily="2" charset="-78"/>
              </a:rPr>
              <a:t> </a:t>
            </a:r>
            <a:r>
              <a:rPr lang="fa-IR" sz="2800" b="1" dirty="0">
                <a:solidFill>
                  <a:srgbClr val="FF0000"/>
                </a:solidFill>
                <a:latin typeface="+mj-lt"/>
                <a:ea typeface="+mj-ea"/>
                <a:cs typeface="B Nazanin" panose="00000400000000000000" pitchFamily="2" charset="-78"/>
              </a:rPr>
              <a:t>مدیریتی</a:t>
            </a:r>
            <a:r>
              <a:rPr lang="en-US" sz="2800" b="1" dirty="0">
                <a:solidFill>
                  <a:srgbClr val="FF0000"/>
                </a:solidFill>
                <a:latin typeface="+mj-lt"/>
                <a:ea typeface="+mj-ea"/>
                <a:cs typeface="B Nazanin" panose="00000400000000000000" pitchFamily="2" charset="-78"/>
              </a:rPr>
              <a:t> Executive Summary</a:t>
            </a:r>
          </a:p>
        </p:txBody>
      </p:sp>
      <p:sp>
        <p:nvSpPr>
          <p:cNvPr id="9" name="Rectangle 8"/>
          <p:cNvSpPr/>
          <p:nvPr/>
        </p:nvSpPr>
        <p:spPr>
          <a:xfrm>
            <a:off x="786488" y="1295322"/>
            <a:ext cx="11158462" cy="4247317"/>
          </a:xfrm>
          <a:prstGeom prst="rect">
            <a:avLst/>
          </a:prstGeom>
        </p:spPr>
        <p:txBody>
          <a:bodyPr wrap="square">
            <a:spAutoFit/>
          </a:bodyPr>
          <a:lstStyle/>
          <a:p>
            <a:pPr algn="r" rtl="1">
              <a:defRPr/>
            </a:pPr>
            <a:r>
              <a:rPr lang="fa-IR" altLang="en-US" b="1" kern="0" dirty="0">
                <a:solidFill>
                  <a:srgbClr val="FF0000"/>
                </a:solidFill>
                <a:cs typeface="B Titr" panose="00000700000000000000" pitchFamily="2" charset="-78"/>
              </a:rPr>
              <a:t>نمونه ی کارآمد ( حرف آخر را اول بزن) </a:t>
            </a:r>
          </a:p>
          <a:p>
            <a:pPr algn="r" rtl="1">
              <a:defRPr/>
            </a:pPr>
            <a:endParaRPr lang="fa-IR" altLang="en-US" b="1" kern="0" dirty="0">
              <a:solidFill>
                <a:srgbClr val="FF0000"/>
              </a:solidFill>
              <a:cs typeface="B Titr" panose="00000700000000000000" pitchFamily="2" charset="-78"/>
            </a:endParaRPr>
          </a:p>
          <a:p>
            <a:pPr algn="r" rtl="1">
              <a:lnSpc>
                <a:spcPct val="150000"/>
              </a:lnSpc>
            </a:pPr>
            <a:r>
              <a:rPr lang="fa-IR" altLang="en-US" dirty="0">
                <a:cs typeface="B Mitra" panose="00000400000000000000" pitchFamily="2" charset="-78"/>
              </a:rPr>
              <a:t>خلاصه ی مدیریتی به جای آنکه تنها به خلاصه سازی طرح کسب و کار بپردازد، باید به گونه ای پیشنهاد کسب و کاری خود را به سرمایه گذار ارائه کند که وی بتواند بفهمد خواندن باقی طرح کسب و کار ارزشش را دارد یا نه. برای نمونه:</a:t>
            </a:r>
          </a:p>
          <a:p>
            <a:pPr algn="r" rtl="1">
              <a:lnSpc>
                <a:spcPct val="150000"/>
              </a:lnSpc>
            </a:pPr>
            <a:r>
              <a:rPr lang="fa-IR" altLang="en-US" dirty="0">
                <a:cs typeface="B Mitra" panose="00000400000000000000" pitchFamily="2" charset="-78"/>
              </a:rPr>
              <a:t>بر اساس پیش بینی های ما، سرمایه گذاری به میزان </a:t>
            </a:r>
            <a:r>
              <a:rPr lang="en-US" altLang="en-US" dirty="0">
                <a:cs typeface="B Mitra" panose="00000400000000000000" pitchFamily="2" charset="-78"/>
              </a:rPr>
              <a:t>X، </a:t>
            </a:r>
            <a:r>
              <a:rPr lang="fa-IR" altLang="en-US" dirty="0">
                <a:cs typeface="B Mitra" panose="00000400000000000000" pitchFamily="2" charset="-78"/>
              </a:rPr>
              <a:t>با سازوکار </a:t>
            </a:r>
            <a:r>
              <a:rPr lang="en-US" altLang="en-US" dirty="0">
                <a:cs typeface="B Mitra" panose="00000400000000000000" pitchFamily="2" charset="-78"/>
              </a:rPr>
              <a:t>Z </a:t>
            </a:r>
            <a:r>
              <a:rPr lang="fa-IR" altLang="en-US" dirty="0">
                <a:cs typeface="B Mitra" panose="00000400000000000000" pitchFamily="2" charset="-78"/>
              </a:rPr>
              <a:t> و طی بازه ی زمانی </a:t>
            </a:r>
            <a:r>
              <a:rPr lang="en-US" altLang="en-US" dirty="0">
                <a:cs typeface="B Mitra" panose="00000400000000000000" pitchFamily="2" charset="-78"/>
              </a:rPr>
              <a:t>T، </a:t>
            </a:r>
            <a:r>
              <a:rPr lang="fa-IR" altLang="en-US" dirty="0">
                <a:cs typeface="B Mitra" panose="00000400000000000000" pitchFamily="2" charset="-78"/>
              </a:rPr>
              <a:t>سودی قطعی به ارزش </a:t>
            </a:r>
            <a:r>
              <a:rPr lang="en-US" altLang="en-US" dirty="0">
                <a:cs typeface="B Mitra" panose="00000400000000000000" pitchFamily="2" charset="-78"/>
              </a:rPr>
              <a:t>Y </a:t>
            </a:r>
            <a:r>
              <a:rPr lang="fa-IR" altLang="en-US" dirty="0">
                <a:cs typeface="B Mitra" panose="00000400000000000000" pitchFamily="2" charset="-78"/>
              </a:rPr>
              <a:t>مقدار خواهد داشت.</a:t>
            </a:r>
          </a:p>
          <a:p>
            <a:pPr algn="r" rtl="1">
              <a:lnSpc>
                <a:spcPct val="150000"/>
              </a:lnSpc>
            </a:pPr>
            <a:r>
              <a:rPr lang="fa-IR" altLang="en-US" dirty="0">
                <a:cs typeface="B Mitra" panose="00000400000000000000" pitchFamily="2" charset="-78"/>
              </a:rPr>
              <a:t>سرمایه گذاری شما به میزان </a:t>
            </a:r>
            <a:r>
              <a:rPr lang="en-US" altLang="en-US" dirty="0">
                <a:cs typeface="B Mitra" panose="00000400000000000000" pitchFamily="2" charset="-78"/>
              </a:rPr>
              <a:t>X، </a:t>
            </a:r>
            <a:r>
              <a:rPr lang="fa-IR" altLang="en-US" dirty="0">
                <a:cs typeface="B Mitra" panose="00000400000000000000" pitchFamily="2" charset="-78"/>
              </a:rPr>
              <a:t>در سال </a:t>
            </a:r>
            <a:r>
              <a:rPr lang="en-US" altLang="en-US" dirty="0">
                <a:cs typeface="B Mitra" panose="00000400000000000000" pitchFamily="2" charset="-78"/>
              </a:rPr>
              <a:t>T </a:t>
            </a:r>
            <a:r>
              <a:rPr lang="fa-IR" altLang="en-US" dirty="0">
                <a:cs typeface="B Mitra" panose="00000400000000000000" pitchFamily="2" charset="-78"/>
              </a:rPr>
              <a:t>ما را در موقعیت ادغام با یکی از رقبا قرار خواهد داد. بر اساس سابقه ی این صنعت در گذشته، شرکت ما چیزی بین </a:t>
            </a:r>
            <a:r>
              <a:rPr lang="en-US" altLang="en-US" dirty="0">
                <a:cs typeface="B Mitra" panose="00000400000000000000" pitchFamily="2" charset="-78"/>
              </a:rPr>
              <a:t>X </a:t>
            </a:r>
            <a:r>
              <a:rPr lang="fa-IR" altLang="en-US" dirty="0">
                <a:cs typeface="B Mitra" panose="00000400000000000000" pitchFamily="2" charset="-78"/>
              </a:rPr>
              <a:t>و </a:t>
            </a:r>
            <a:r>
              <a:rPr lang="en-US" altLang="en-US" dirty="0">
                <a:cs typeface="B Mitra" panose="00000400000000000000" pitchFamily="2" charset="-78"/>
              </a:rPr>
              <a:t>Y </a:t>
            </a:r>
            <a:r>
              <a:rPr lang="fa-IR" altLang="en-US" dirty="0">
                <a:cs typeface="B Mitra" panose="00000400000000000000" pitchFamily="2" charset="-78"/>
              </a:rPr>
              <a:t>ارزش گذاری خواهد شد و ظرف </a:t>
            </a:r>
            <a:r>
              <a:rPr lang="en-US" altLang="en-US" dirty="0">
                <a:cs typeface="B Mitra" panose="00000400000000000000" pitchFamily="2" charset="-78"/>
              </a:rPr>
              <a:t>C </a:t>
            </a:r>
            <a:r>
              <a:rPr lang="fa-IR" altLang="en-US" dirty="0">
                <a:cs typeface="B Mitra" panose="00000400000000000000" pitchFamily="2" charset="-78"/>
              </a:rPr>
              <a:t>سال، بازگشت سرمایه ای بین </a:t>
            </a:r>
            <a:r>
              <a:rPr lang="en-US" altLang="en-US" dirty="0">
                <a:cs typeface="B Mitra" panose="00000400000000000000" pitchFamily="2" charset="-78"/>
              </a:rPr>
              <a:t>A </a:t>
            </a:r>
            <a:r>
              <a:rPr lang="fa-IR" altLang="en-US" dirty="0">
                <a:cs typeface="B Mitra" panose="00000400000000000000" pitchFamily="2" charset="-78"/>
              </a:rPr>
              <a:t>تا </a:t>
            </a:r>
            <a:r>
              <a:rPr lang="en-US" altLang="en-US" dirty="0">
                <a:cs typeface="B Mitra" panose="00000400000000000000" pitchFamily="2" charset="-78"/>
              </a:rPr>
              <a:t>B </a:t>
            </a:r>
            <a:r>
              <a:rPr lang="fa-IR" altLang="en-US" dirty="0">
                <a:cs typeface="B Mitra" panose="00000400000000000000" pitchFamily="2" charset="-78"/>
              </a:rPr>
              <a:t>در بر خواهد داشت.</a:t>
            </a:r>
          </a:p>
          <a:p>
            <a:pPr algn="r" rtl="1">
              <a:lnSpc>
                <a:spcPct val="150000"/>
              </a:lnSpc>
            </a:pPr>
            <a:r>
              <a:rPr lang="fa-IR" altLang="en-US" dirty="0">
                <a:cs typeface="B Mitra" panose="00000400000000000000" pitchFamily="2" charset="-78"/>
              </a:rPr>
              <a:t>به جرأت می توان گفت هیچ سرمایه گذاری وجود ندارد که دو جمله ی بالا (یا چیزی شبیه به آنها) را بخواند و علاقه ای به دانستن جزئیات آن نداشته باشد.</a:t>
            </a:r>
          </a:p>
          <a:p>
            <a:pPr algn="r" rtl="1">
              <a:lnSpc>
                <a:spcPct val="150000"/>
              </a:lnSpc>
            </a:pPr>
            <a:r>
              <a:rPr lang="fa-IR" altLang="en-US" dirty="0">
                <a:cs typeface="B Mitra" panose="00000400000000000000" pitchFamily="2" charset="-78"/>
              </a:rPr>
              <a:t>اصل کار همین است. به محض اینکه خلاصه ی مدیریتی شما در ذهن سرمایه گذار پاسخ سؤال «چه سودی برای من دارد؟» را پاسخ بدهد، موضوع بحث به این تبدیل خواهد شد که «آیا آنها می توانند به تعهدات خود عمل کنند؟». این دقیقاً همان مکالمه هایی است که هر کارآفرینی دوست دارد با سرمایه گذار خود داشته باشد.</a:t>
            </a:r>
          </a:p>
          <a:p>
            <a:pPr>
              <a:defRPr/>
            </a:pPr>
            <a:endParaRPr lang="fa-IR" altLang="en-US" b="1" kern="0" dirty="0">
              <a:solidFill>
                <a:srgbClr val="FF0000"/>
              </a:solidFill>
              <a:cs typeface="B Titr" panose="00000700000000000000" pitchFamily="2" charset="-78"/>
            </a:endParaRPr>
          </a:p>
        </p:txBody>
      </p:sp>
      <p:pic>
        <p:nvPicPr>
          <p:cNvPr id="10" name="Picture 9">
            <a:extLst>
              <a:ext uri="{FF2B5EF4-FFF2-40B4-BE49-F238E27FC236}">
                <a16:creationId xmlns:a16="http://schemas.microsoft.com/office/drawing/2014/main" id="{130E91EA-427B-466A-8DB5-D54735609E11}"/>
              </a:ext>
            </a:extLst>
          </p:cNvPr>
          <p:cNvPicPr>
            <a:picLocks noChangeAspect="1"/>
          </p:cNvPicPr>
          <p:nvPr/>
        </p:nvPicPr>
        <p:blipFill>
          <a:blip r:embed="rId3"/>
          <a:stretch>
            <a:fillRect/>
          </a:stretch>
        </p:blipFill>
        <p:spPr>
          <a:xfrm>
            <a:off x="347192" y="48577"/>
            <a:ext cx="571279" cy="811075"/>
          </a:xfrm>
          <a:prstGeom prst="rect">
            <a:avLst/>
          </a:prstGeom>
        </p:spPr>
      </p:pic>
      <p:sp>
        <p:nvSpPr>
          <p:cNvPr id="12" name="Footer Placeholder 3">
            <a:extLst>
              <a:ext uri="{FF2B5EF4-FFF2-40B4-BE49-F238E27FC236}">
                <a16:creationId xmlns:a16="http://schemas.microsoft.com/office/drawing/2014/main" id="{F6472644-4FEB-48E5-B9F2-C7C2151F6033}"/>
              </a:ext>
            </a:extLst>
          </p:cNvPr>
          <p:cNvSpPr>
            <a:spLocks noGrp="1"/>
          </p:cNvSpPr>
          <p:nvPr>
            <p:ph type="ftr" sz="quarter" idx="11"/>
          </p:nvPr>
        </p:nvSpPr>
        <p:spPr>
          <a:xfrm>
            <a:off x="4038600" y="6692181"/>
            <a:ext cx="4114800" cy="289302"/>
          </a:xfrm>
        </p:spPr>
        <p:txBody>
          <a:bodyPr/>
          <a:lstStyle/>
          <a:p>
            <a:r>
              <a:rPr lang="en-US" dirty="0">
                <a:hlinkClick r:id="rId4"/>
              </a:rPr>
              <a:t>www.rasapm.com</a:t>
            </a:r>
            <a:endParaRPr lang="en-US" dirty="0"/>
          </a:p>
          <a:p>
            <a:endParaRPr lang="en-US" dirty="0"/>
          </a:p>
        </p:txBody>
      </p:sp>
    </p:spTree>
    <p:extLst>
      <p:ext uri="{BB962C8B-B14F-4D97-AF65-F5344CB8AC3E}">
        <p14:creationId xmlns:p14="http://schemas.microsoft.com/office/powerpoint/2010/main" val="3176323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flipH="1" flipV="1">
            <a:off x="2165686" y="693284"/>
            <a:ext cx="9865896" cy="1"/>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367027" y="918341"/>
            <a:ext cx="11704323" cy="571740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Slide Number Placeholder 4"/>
          <p:cNvSpPr>
            <a:spLocks noGrp="1"/>
          </p:cNvSpPr>
          <p:nvPr>
            <p:ph type="sldNum" sz="quarter" idx="12"/>
          </p:nvPr>
        </p:nvSpPr>
        <p:spPr>
          <a:xfrm>
            <a:off x="9328150" y="6565851"/>
            <a:ext cx="2743200" cy="365125"/>
          </a:xfrm>
        </p:spPr>
        <p:txBody>
          <a:bodyPr/>
          <a:lstStyle/>
          <a:p>
            <a:fld id="{53508AB2-B69E-4564-AF7E-4C9E395F5CCD}" type="slidenum">
              <a:rPr lang="en-US" sz="1400" b="1" smtClean="0"/>
              <a:t>4</a:t>
            </a:fld>
            <a:endParaRPr lang="en-US" sz="1400" b="1" dirty="0"/>
          </a:p>
        </p:txBody>
      </p:sp>
      <p:sp>
        <p:nvSpPr>
          <p:cNvPr id="19" name="TextBox 18"/>
          <p:cNvSpPr txBox="1"/>
          <p:nvPr/>
        </p:nvSpPr>
        <p:spPr>
          <a:xfrm>
            <a:off x="5775156" y="192505"/>
            <a:ext cx="6169794" cy="461665"/>
          </a:xfrm>
          <a:prstGeom prst="rect">
            <a:avLst/>
          </a:prstGeom>
          <a:noFill/>
        </p:spPr>
        <p:txBody>
          <a:bodyPr wrap="square" rtlCol="0">
            <a:spAutoFit/>
          </a:bodyPr>
          <a:lstStyle/>
          <a:p>
            <a:pPr algn="r" rtl="1"/>
            <a:r>
              <a:rPr lang="en-US" sz="2400" dirty="0">
                <a:solidFill>
                  <a:srgbClr val="FF0000"/>
                </a:solidFill>
                <a:cs typeface="Times New Roman" panose="02020603050405020304" pitchFamily="18" charset="0"/>
              </a:rPr>
              <a:t>Business Need</a:t>
            </a:r>
            <a:endParaRPr lang="en-US" sz="2200" b="1" dirty="0">
              <a:solidFill>
                <a:srgbClr val="FF0000"/>
              </a:solidFill>
              <a:cs typeface="Times New Roman" panose="02020603050405020304" pitchFamily="18" charset="0"/>
            </a:endParaRPr>
          </a:p>
        </p:txBody>
      </p:sp>
      <p:sp>
        <p:nvSpPr>
          <p:cNvPr id="20" name="Rectangle 19"/>
          <p:cNvSpPr/>
          <p:nvPr/>
        </p:nvSpPr>
        <p:spPr>
          <a:xfrm>
            <a:off x="786488" y="1212636"/>
            <a:ext cx="11158462" cy="4524315"/>
          </a:xfrm>
          <a:prstGeom prst="rect">
            <a:avLst/>
          </a:prstGeom>
        </p:spPr>
        <p:txBody>
          <a:bodyPr wrap="square">
            <a:spAutoFit/>
          </a:bodyPr>
          <a:lstStyle/>
          <a:p>
            <a:pPr algn="r" rtl="1">
              <a:lnSpc>
                <a:spcPct val="150000"/>
              </a:lnSpc>
            </a:pPr>
            <a:r>
              <a:rPr lang="fa-IR" dirty="0">
                <a:cs typeface="B Mitra" panose="00000400000000000000" pitchFamily="2" charset="-78"/>
              </a:rPr>
              <a:t>پروژه‌ها معمولاً برای حل یک مسئلۀ تجاری معین یا ایجاد یک فرصت تجاری بخصوص اجرا می‌شوند. ازاین‌رو ضروری است که قبل از تلاش برای یافتن راه‌حل، برای بررسی مسئلۀ تجاری زمانی را صرف کنید. ابتدا لازم است که علت ریشه‌ای مسئله را با تجزیه‌وتحلیل محیطی که مشکل در آن پیش آمده تعیین کنید. به‌طورمثال علت ریشه‌ای مشکل می‌تواند چنین باشد:</a:t>
            </a:r>
            <a:endParaRPr lang="en-US" dirty="0">
              <a:cs typeface="B Mitra" panose="00000400000000000000" pitchFamily="2" charset="-78"/>
            </a:endParaRPr>
          </a:p>
          <a:p>
            <a:pPr algn="r" rtl="1">
              <a:lnSpc>
                <a:spcPct val="150000"/>
              </a:lnSpc>
            </a:pPr>
            <a:r>
              <a:rPr lang="fa-IR" dirty="0">
                <a:cs typeface="B Mitra" panose="00000400000000000000" pitchFamily="2" charset="-78"/>
              </a:rPr>
              <a:t>تغییر تقاضا در بازار </a:t>
            </a:r>
            <a:r>
              <a:rPr lang="en-US" dirty="0">
                <a:cs typeface="B Mitra" panose="00000400000000000000" pitchFamily="2" charset="-78"/>
              </a:rPr>
              <a:t>Market demand )</a:t>
            </a:r>
          </a:p>
          <a:p>
            <a:pPr algn="r" rtl="1">
              <a:lnSpc>
                <a:spcPct val="150000"/>
              </a:lnSpc>
            </a:pPr>
            <a:r>
              <a:rPr lang="fa-IR" dirty="0">
                <a:cs typeface="B Mitra" panose="00000400000000000000" pitchFamily="2" charset="-78"/>
              </a:rPr>
              <a:t>نیاز های جدید سازمان برای گسترش کسب و کار </a:t>
            </a:r>
            <a:r>
              <a:rPr lang="en-US" dirty="0">
                <a:cs typeface="B Mitra" panose="00000400000000000000" pitchFamily="2" charset="-78"/>
              </a:rPr>
              <a:t>Organizational need )</a:t>
            </a:r>
          </a:p>
          <a:p>
            <a:pPr algn="r" rtl="1">
              <a:lnSpc>
                <a:spcPct val="150000"/>
              </a:lnSpc>
            </a:pPr>
            <a:r>
              <a:rPr lang="fa-IR" dirty="0">
                <a:cs typeface="B Mitra" panose="00000400000000000000" pitchFamily="2" charset="-78"/>
              </a:rPr>
              <a:t>تغییر نیاز های مشتری </a:t>
            </a:r>
            <a:r>
              <a:rPr lang="en-US" dirty="0">
                <a:cs typeface="B Mitra" panose="00000400000000000000" pitchFamily="2" charset="-78"/>
              </a:rPr>
              <a:t>Customer request )</a:t>
            </a:r>
          </a:p>
          <a:p>
            <a:pPr algn="r" rtl="1">
              <a:lnSpc>
                <a:spcPct val="150000"/>
              </a:lnSpc>
            </a:pPr>
            <a:r>
              <a:rPr lang="fa-IR" dirty="0">
                <a:cs typeface="B Mitra" panose="00000400000000000000" pitchFamily="2" charset="-78"/>
              </a:rPr>
              <a:t>توسعه تکنولوژی </a:t>
            </a:r>
            <a:r>
              <a:rPr lang="en-US" dirty="0">
                <a:cs typeface="B Mitra" panose="00000400000000000000" pitchFamily="2" charset="-78"/>
              </a:rPr>
              <a:t>Technological advance )</a:t>
            </a:r>
          </a:p>
          <a:p>
            <a:pPr algn="r" rtl="1">
              <a:lnSpc>
                <a:spcPct val="150000"/>
              </a:lnSpc>
            </a:pPr>
            <a:r>
              <a:rPr lang="fa-IR" dirty="0">
                <a:cs typeface="B Mitra" panose="00000400000000000000" pitchFamily="2" charset="-78"/>
              </a:rPr>
              <a:t>الزامات قانونی </a:t>
            </a:r>
            <a:r>
              <a:rPr lang="en-US" dirty="0">
                <a:cs typeface="B Mitra" panose="00000400000000000000" pitchFamily="2" charset="-78"/>
              </a:rPr>
              <a:t>Legal requirement )</a:t>
            </a:r>
          </a:p>
          <a:p>
            <a:pPr algn="r" rtl="1">
              <a:lnSpc>
                <a:spcPct val="150000"/>
              </a:lnSpc>
            </a:pPr>
            <a:r>
              <a:rPr lang="fa-IR" dirty="0">
                <a:cs typeface="B Mitra" panose="00000400000000000000" pitchFamily="2" charset="-78"/>
              </a:rPr>
              <a:t>اثرات زیست محیطی </a:t>
            </a:r>
            <a:r>
              <a:rPr lang="en-US" dirty="0">
                <a:cs typeface="B Mitra" panose="00000400000000000000" pitchFamily="2" charset="-78"/>
              </a:rPr>
              <a:t>Ecological impact )</a:t>
            </a:r>
          </a:p>
          <a:p>
            <a:pPr algn="r" rtl="1">
              <a:lnSpc>
                <a:spcPct val="150000"/>
              </a:lnSpc>
            </a:pPr>
            <a:r>
              <a:rPr lang="fa-IR" dirty="0">
                <a:cs typeface="B Mitra" panose="00000400000000000000" pitchFamily="2" charset="-78"/>
              </a:rPr>
              <a:t>نیاز های اجتماعی </a:t>
            </a:r>
            <a:r>
              <a:rPr lang="en-US" dirty="0">
                <a:cs typeface="B Mitra" panose="00000400000000000000" pitchFamily="2" charset="-78"/>
              </a:rPr>
              <a:t>Social need )</a:t>
            </a:r>
          </a:p>
          <a:p>
            <a:pPr algn="r" rtl="1">
              <a:spcBef>
                <a:spcPct val="0"/>
              </a:spcBef>
            </a:pPr>
            <a:endParaRPr lang="en-US" altLang="en-US" dirty="0">
              <a:cs typeface="B Mitra" panose="00000400000000000000" pitchFamily="2" charset="-78"/>
            </a:endParaRPr>
          </a:p>
        </p:txBody>
      </p:sp>
      <p:pic>
        <p:nvPicPr>
          <p:cNvPr id="10" name="Picture 9">
            <a:extLst>
              <a:ext uri="{FF2B5EF4-FFF2-40B4-BE49-F238E27FC236}">
                <a16:creationId xmlns:a16="http://schemas.microsoft.com/office/drawing/2014/main" id="{7C53280A-832B-4B76-AF3F-B14886499655}"/>
              </a:ext>
            </a:extLst>
          </p:cNvPr>
          <p:cNvPicPr>
            <a:picLocks noChangeAspect="1"/>
          </p:cNvPicPr>
          <p:nvPr/>
        </p:nvPicPr>
        <p:blipFill>
          <a:blip r:embed="rId3"/>
          <a:stretch>
            <a:fillRect/>
          </a:stretch>
        </p:blipFill>
        <p:spPr>
          <a:xfrm>
            <a:off x="347192" y="48577"/>
            <a:ext cx="571279" cy="811075"/>
          </a:xfrm>
          <a:prstGeom prst="rect">
            <a:avLst/>
          </a:prstGeom>
        </p:spPr>
      </p:pic>
      <p:sp>
        <p:nvSpPr>
          <p:cNvPr id="11" name="Footer Placeholder 3">
            <a:extLst>
              <a:ext uri="{FF2B5EF4-FFF2-40B4-BE49-F238E27FC236}">
                <a16:creationId xmlns:a16="http://schemas.microsoft.com/office/drawing/2014/main" id="{FC242C24-48DD-4C8D-97AA-85F3A1DCC985}"/>
              </a:ext>
            </a:extLst>
          </p:cNvPr>
          <p:cNvSpPr>
            <a:spLocks noGrp="1"/>
          </p:cNvSpPr>
          <p:nvPr>
            <p:ph type="ftr" sz="quarter" idx="11"/>
          </p:nvPr>
        </p:nvSpPr>
        <p:spPr>
          <a:xfrm>
            <a:off x="4038600" y="6692181"/>
            <a:ext cx="4114800" cy="289302"/>
          </a:xfrm>
        </p:spPr>
        <p:txBody>
          <a:bodyPr/>
          <a:lstStyle/>
          <a:p>
            <a:r>
              <a:rPr lang="en-US" dirty="0">
                <a:hlinkClick r:id="rId4"/>
              </a:rPr>
              <a:t>www.rasapm.com</a:t>
            </a:r>
            <a:endParaRPr lang="en-US" dirty="0"/>
          </a:p>
          <a:p>
            <a:endParaRPr lang="en-US" dirty="0"/>
          </a:p>
        </p:txBody>
      </p:sp>
    </p:spTree>
    <p:extLst>
      <p:ext uri="{BB962C8B-B14F-4D97-AF65-F5344CB8AC3E}">
        <p14:creationId xmlns:p14="http://schemas.microsoft.com/office/powerpoint/2010/main" val="4263141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flipH="1" flipV="1">
            <a:off x="2165686" y="693284"/>
            <a:ext cx="9865896" cy="1"/>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367027" y="918341"/>
            <a:ext cx="11704323" cy="571740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Slide Number Placeholder 4"/>
          <p:cNvSpPr>
            <a:spLocks noGrp="1"/>
          </p:cNvSpPr>
          <p:nvPr>
            <p:ph type="sldNum" sz="quarter" idx="12"/>
          </p:nvPr>
        </p:nvSpPr>
        <p:spPr>
          <a:xfrm>
            <a:off x="9328150" y="6565851"/>
            <a:ext cx="2743200" cy="365125"/>
          </a:xfrm>
        </p:spPr>
        <p:txBody>
          <a:bodyPr/>
          <a:lstStyle/>
          <a:p>
            <a:fld id="{53508AB2-B69E-4564-AF7E-4C9E395F5CCD}" type="slidenum">
              <a:rPr lang="en-US" sz="1400" b="1" smtClean="0"/>
              <a:t>5</a:t>
            </a:fld>
            <a:endParaRPr lang="en-US" sz="1400" b="1" dirty="0"/>
          </a:p>
        </p:txBody>
      </p:sp>
      <p:sp>
        <p:nvSpPr>
          <p:cNvPr id="19" name="TextBox 18"/>
          <p:cNvSpPr txBox="1"/>
          <p:nvPr/>
        </p:nvSpPr>
        <p:spPr>
          <a:xfrm>
            <a:off x="5775156" y="192505"/>
            <a:ext cx="6169794" cy="523220"/>
          </a:xfrm>
          <a:prstGeom prst="rect">
            <a:avLst/>
          </a:prstGeom>
          <a:noFill/>
        </p:spPr>
        <p:txBody>
          <a:bodyPr wrap="square" rtlCol="0">
            <a:spAutoFit/>
          </a:bodyPr>
          <a:lstStyle/>
          <a:p>
            <a:pPr algn="r" rtl="1"/>
            <a:r>
              <a:rPr lang="fa-IR" sz="2800" b="1" dirty="0">
                <a:solidFill>
                  <a:srgbClr val="FF0000"/>
                </a:solidFill>
                <a:latin typeface="+mj-lt"/>
                <a:ea typeface="+mj-ea"/>
                <a:cs typeface="B Nazanin" panose="00000400000000000000" pitchFamily="2" charset="-78"/>
              </a:rPr>
              <a:t>شناسایی راه های چاره یا راهکارهای موجود</a:t>
            </a:r>
            <a:endParaRPr lang="en-US" sz="2800" b="1" dirty="0">
              <a:solidFill>
                <a:srgbClr val="FF0000"/>
              </a:solidFill>
              <a:latin typeface="+mj-lt"/>
              <a:ea typeface="+mj-ea"/>
              <a:cs typeface="B Nazanin" panose="00000400000000000000" pitchFamily="2" charset="-78"/>
            </a:endParaRPr>
          </a:p>
        </p:txBody>
      </p:sp>
      <p:sp>
        <p:nvSpPr>
          <p:cNvPr id="20" name="Rectangle 19"/>
          <p:cNvSpPr/>
          <p:nvPr/>
        </p:nvSpPr>
        <p:spPr>
          <a:xfrm>
            <a:off x="786488" y="1212636"/>
            <a:ext cx="11158462" cy="3277820"/>
          </a:xfrm>
          <a:prstGeom prst="rect">
            <a:avLst/>
          </a:prstGeom>
        </p:spPr>
        <p:txBody>
          <a:bodyPr wrap="square">
            <a:spAutoFit/>
          </a:bodyPr>
          <a:lstStyle/>
          <a:p>
            <a:pPr algn="r" rtl="1" fontAlgn="base">
              <a:lnSpc>
                <a:spcPct val="150000"/>
              </a:lnSpc>
            </a:pPr>
            <a:r>
              <a:rPr lang="fa-IR" dirty="0">
                <a:cs typeface="B Mitra" panose="00000400000000000000" pitchFamily="2" charset="-78"/>
              </a:rPr>
              <a:t>حال که مسئلۀ تجاری را با تمام جزئیاتش شناختید، زمان شناسایی یک راهکار مناسب است. برای هر مسئلۀ تجاریِ تشخیص‌داده‌شده احتمالاً می‌توان راه‌های چاره متنوعی را به‌کار گرفت. انتخاب یک راهکار مناسب همواره یک چالش است. برای اینکه واقعاً بهترین راهکار ممکن انتخاب شود، مرحله‌های زیر دنبال شود:</a:t>
            </a:r>
          </a:p>
          <a:p>
            <a:pPr algn="r" rtl="1" fontAlgn="base">
              <a:lnSpc>
                <a:spcPct val="150000"/>
              </a:lnSpc>
            </a:pPr>
            <a:r>
              <a:rPr lang="fa-IR" dirty="0">
                <a:cs typeface="B Mitra" panose="00000400000000000000" pitchFamily="2" charset="-78"/>
              </a:rPr>
              <a:t>شناسایی تمام راه‌های چاره موجود؛</a:t>
            </a:r>
          </a:p>
          <a:p>
            <a:pPr algn="r" rtl="1" fontAlgn="base">
              <a:lnSpc>
                <a:spcPct val="150000"/>
              </a:lnSpc>
            </a:pPr>
            <a:r>
              <a:rPr lang="fa-IR" dirty="0">
                <a:cs typeface="B Mitra" panose="00000400000000000000" pitchFamily="2" charset="-78"/>
              </a:rPr>
              <a:t>سنجش کمّی مزایای اجرای هر راهکار؛</a:t>
            </a:r>
          </a:p>
          <a:p>
            <a:pPr algn="r" rtl="1" fontAlgn="base">
              <a:lnSpc>
                <a:spcPct val="150000"/>
              </a:lnSpc>
            </a:pPr>
            <a:r>
              <a:rPr lang="fa-IR" dirty="0">
                <a:cs typeface="B Mitra" panose="00000400000000000000" pitchFamily="2" charset="-78"/>
              </a:rPr>
              <a:t>پیش‌بینی هزینه‌های پیاده‌سازی هر راهکار؛</a:t>
            </a:r>
          </a:p>
          <a:p>
            <a:pPr algn="r" rtl="1" fontAlgn="base">
              <a:lnSpc>
                <a:spcPct val="150000"/>
              </a:lnSpc>
            </a:pPr>
            <a:r>
              <a:rPr lang="fa-IR" dirty="0">
                <a:cs typeface="B Mitra" panose="00000400000000000000" pitchFamily="2" charset="-78"/>
              </a:rPr>
              <a:t>ارزیابی امکان‌پذیری اجرای هر راهکار؛</a:t>
            </a:r>
          </a:p>
          <a:p>
            <a:pPr algn="r" rtl="1" fontAlgn="base">
              <a:lnSpc>
                <a:spcPct val="150000"/>
              </a:lnSpc>
            </a:pPr>
            <a:r>
              <a:rPr lang="fa-IR" dirty="0">
                <a:cs typeface="B Mitra" panose="00000400000000000000" pitchFamily="2" charset="-78"/>
              </a:rPr>
              <a:t>شناسایی ریسک‌ها و مسائل مربوط به هر راهکار.</a:t>
            </a:r>
          </a:p>
          <a:p>
            <a:pPr algn="r" rtl="1">
              <a:spcBef>
                <a:spcPct val="0"/>
              </a:spcBef>
            </a:pPr>
            <a:endParaRPr lang="en-US" altLang="en-US" dirty="0">
              <a:cs typeface="B Mitra" panose="00000400000000000000" pitchFamily="2" charset="-78"/>
            </a:endParaRPr>
          </a:p>
        </p:txBody>
      </p:sp>
      <p:pic>
        <p:nvPicPr>
          <p:cNvPr id="10" name="Picture 9">
            <a:extLst>
              <a:ext uri="{FF2B5EF4-FFF2-40B4-BE49-F238E27FC236}">
                <a16:creationId xmlns:a16="http://schemas.microsoft.com/office/drawing/2014/main" id="{42630387-C5FC-4D4C-88D6-BC1D0DBA70BA}"/>
              </a:ext>
            </a:extLst>
          </p:cNvPr>
          <p:cNvPicPr>
            <a:picLocks noChangeAspect="1"/>
          </p:cNvPicPr>
          <p:nvPr/>
        </p:nvPicPr>
        <p:blipFill>
          <a:blip r:embed="rId3"/>
          <a:stretch>
            <a:fillRect/>
          </a:stretch>
        </p:blipFill>
        <p:spPr>
          <a:xfrm>
            <a:off x="347192" y="48577"/>
            <a:ext cx="571279" cy="811075"/>
          </a:xfrm>
          <a:prstGeom prst="rect">
            <a:avLst/>
          </a:prstGeom>
        </p:spPr>
      </p:pic>
      <p:sp>
        <p:nvSpPr>
          <p:cNvPr id="11" name="Footer Placeholder 3">
            <a:extLst>
              <a:ext uri="{FF2B5EF4-FFF2-40B4-BE49-F238E27FC236}">
                <a16:creationId xmlns:a16="http://schemas.microsoft.com/office/drawing/2014/main" id="{DC999A03-A274-4C0E-9D70-EFB48EF8B471}"/>
              </a:ext>
            </a:extLst>
          </p:cNvPr>
          <p:cNvSpPr>
            <a:spLocks noGrp="1"/>
          </p:cNvSpPr>
          <p:nvPr>
            <p:ph type="ftr" sz="quarter" idx="11"/>
          </p:nvPr>
        </p:nvSpPr>
        <p:spPr>
          <a:xfrm>
            <a:off x="4038600" y="6692181"/>
            <a:ext cx="4114800" cy="289302"/>
          </a:xfrm>
        </p:spPr>
        <p:txBody>
          <a:bodyPr/>
          <a:lstStyle/>
          <a:p>
            <a:r>
              <a:rPr lang="en-US" dirty="0">
                <a:hlinkClick r:id="rId4"/>
              </a:rPr>
              <a:t>www.rasapm.com</a:t>
            </a:r>
            <a:endParaRPr lang="en-US" dirty="0"/>
          </a:p>
          <a:p>
            <a:endParaRPr lang="en-US" dirty="0"/>
          </a:p>
        </p:txBody>
      </p:sp>
    </p:spTree>
    <p:extLst>
      <p:ext uri="{BB962C8B-B14F-4D97-AF65-F5344CB8AC3E}">
        <p14:creationId xmlns:p14="http://schemas.microsoft.com/office/powerpoint/2010/main" val="1961915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flipH="1" flipV="1">
            <a:off x="2165686" y="693284"/>
            <a:ext cx="9865896" cy="1"/>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367027" y="918341"/>
            <a:ext cx="11704323" cy="571740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Slide Number Placeholder 4"/>
          <p:cNvSpPr>
            <a:spLocks noGrp="1"/>
          </p:cNvSpPr>
          <p:nvPr>
            <p:ph type="sldNum" sz="quarter" idx="12"/>
          </p:nvPr>
        </p:nvSpPr>
        <p:spPr>
          <a:xfrm>
            <a:off x="9328150" y="6565851"/>
            <a:ext cx="2743200" cy="365125"/>
          </a:xfrm>
        </p:spPr>
        <p:txBody>
          <a:bodyPr/>
          <a:lstStyle/>
          <a:p>
            <a:fld id="{53508AB2-B69E-4564-AF7E-4C9E395F5CCD}" type="slidenum">
              <a:rPr lang="en-US" sz="1400" b="1" smtClean="0"/>
              <a:t>6</a:t>
            </a:fld>
            <a:endParaRPr lang="en-US" sz="1400" b="1" dirty="0"/>
          </a:p>
        </p:txBody>
      </p:sp>
      <p:sp>
        <p:nvSpPr>
          <p:cNvPr id="19" name="TextBox 18"/>
          <p:cNvSpPr txBox="1"/>
          <p:nvPr/>
        </p:nvSpPr>
        <p:spPr>
          <a:xfrm>
            <a:off x="5901556" y="167223"/>
            <a:ext cx="6169794" cy="523220"/>
          </a:xfrm>
          <a:prstGeom prst="rect">
            <a:avLst/>
          </a:prstGeom>
          <a:noFill/>
        </p:spPr>
        <p:txBody>
          <a:bodyPr wrap="square" rtlCol="0">
            <a:spAutoFit/>
          </a:bodyPr>
          <a:lstStyle/>
          <a:p>
            <a:pPr algn="r" rtl="1"/>
            <a:r>
              <a:rPr lang="fa-IR" sz="2800" b="1" dirty="0">
                <a:solidFill>
                  <a:srgbClr val="FF0000"/>
                </a:solidFill>
                <a:latin typeface="+mj-lt"/>
                <a:ea typeface="+mj-ea"/>
                <a:cs typeface="B Nazanin" panose="00000400000000000000" pitchFamily="2" charset="-78"/>
              </a:rPr>
              <a:t>پیشنهاد یک راهکار مناسب</a:t>
            </a:r>
            <a:endParaRPr lang="en-US" sz="2800" b="1" dirty="0">
              <a:solidFill>
                <a:srgbClr val="FF0000"/>
              </a:solidFill>
              <a:latin typeface="+mj-lt"/>
              <a:ea typeface="+mj-ea"/>
              <a:cs typeface="B Nazanin" panose="00000400000000000000" pitchFamily="2" charset="-78"/>
            </a:endParaRPr>
          </a:p>
        </p:txBody>
      </p:sp>
      <p:sp>
        <p:nvSpPr>
          <p:cNvPr id="20" name="Rectangle 19"/>
          <p:cNvSpPr/>
          <p:nvPr/>
        </p:nvSpPr>
        <p:spPr>
          <a:xfrm>
            <a:off x="786488" y="1212636"/>
            <a:ext cx="11158462" cy="2550698"/>
          </a:xfrm>
          <a:prstGeom prst="rect">
            <a:avLst/>
          </a:prstGeom>
        </p:spPr>
        <p:txBody>
          <a:bodyPr wrap="square">
            <a:spAutoFit/>
          </a:bodyPr>
          <a:lstStyle/>
          <a:p>
            <a:pPr algn="r" rtl="1" fontAlgn="base">
              <a:lnSpc>
                <a:spcPct val="150000"/>
              </a:lnSpc>
            </a:pPr>
            <a:r>
              <a:rPr lang="fa-IR" dirty="0">
                <a:cs typeface="B Mitra" panose="00000400000000000000" pitchFamily="2" charset="-78"/>
              </a:rPr>
              <a:t>با توجه به راه‌های چاره شناسایی‌شده، قدم بعدی در ایجاد یک مورد تجاری انتخاب یک راهکار مناسب و پیشنهاد آن است. برای انتخاب آن راهکار مناسب نیاز است که مجموعه‌ای از معیارهایی را که راهکارها برحسب آن ارزیابی می‌شوند تعریف کنید.</a:t>
            </a:r>
          </a:p>
          <a:p>
            <a:pPr algn="r" rtl="1" fontAlgn="base">
              <a:lnSpc>
                <a:spcPct val="150000"/>
              </a:lnSpc>
            </a:pPr>
            <a:r>
              <a:rPr lang="fa-IR" dirty="0">
                <a:cs typeface="B Mitra" panose="00000400000000000000" pitchFamily="2" charset="-78"/>
              </a:rPr>
              <a:t>سپس باید سازوکاری را برای امتیاز دادن به هر راهکار ثانوی شناسایی کرد. به‌طورمثال می‌توان به‌سادگی به راهکارها از ۱-۱۰ امتیاز داد یا سازوکار پیچیده‌تری را انتخاب کرد؛ مثلاً وزن میعنی را برحسب مهمترین معیار تعیین کرد.</a:t>
            </a:r>
          </a:p>
          <a:p>
            <a:pPr algn="r" rtl="1" fontAlgn="base">
              <a:lnSpc>
                <a:spcPct val="150000"/>
              </a:lnSpc>
            </a:pPr>
            <a:r>
              <a:rPr lang="fa-IR" dirty="0">
                <a:cs typeface="B Mitra" panose="00000400000000000000" pitchFamily="2" charset="-78"/>
              </a:rPr>
              <a:t>بعد از تعریف معیار ارزیابی‌تان و سازوکار امتیازدهی، هر راه‌چاره را درنظر بگیرید و برحسب انطباقش با مجموعۀ معیارها به آن امتیاز بدهید. سپس امتیاز به تمام معیارها را خلاصه کنید تا امتیاز کل برای هر راه‌چاره را شناسایی کنید. راهکاری که بالاترین امتیاز کل را دارد راهکار مناسبی است که باید اجرا شود.</a:t>
            </a:r>
          </a:p>
        </p:txBody>
      </p:sp>
      <p:pic>
        <p:nvPicPr>
          <p:cNvPr id="10" name="Picture 9">
            <a:extLst>
              <a:ext uri="{FF2B5EF4-FFF2-40B4-BE49-F238E27FC236}">
                <a16:creationId xmlns:a16="http://schemas.microsoft.com/office/drawing/2014/main" id="{1AEC7803-4BA3-44A6-9ECA-7AF33C5BBD9C}"/>
              </a:ext>
            </a:extLst>
          </p:cNvPr>
          <p:cNvPicPr>
            <a:picLocks noChangeAspect="1"/>
          </p:cNvPicPr>
          <p:nvPr/>
        </p:nvPicPr>
        <p:blipFill>
          <a:blip r:embed="rId3"/>
          <a:stretch>
            <a:fillRect/>
          </a:stretch>
        </p:blipFill>
        <p:spPr>
          <a:xfrm>
            <a:off x="347192" y="48577"/>
            <a:ext cx="571279" cy="811075"/>
          </a:xfrm>
          <a:prstGeom prst="rect">
            <a:avLst/>
          </a:prstGeom>
        </p:spPr>
      </p:pic>
      <p:sp>
        <p:nvSpPr>
          <p:cNvPr id="11" name="Footer Placeholder 3">
            <a:extLst>
              <a:ext uri="{FF2B5EF4-FFF2-40B4-BE49-F238E27FC236}">
                <a16:creationId xmlns:a16="http://schemas.microsoft.com/office/drawing/2014/main" id="{E83678A3-174A-4E27-A30A-E7A3EC0BC920}"/>
              </a:ext>
            </a:extLst>
          </p:cNvPr>
          <p:cNvSpPr>
            <a:spLocks noGrp="1"/>
          </p:cNvSpPr>
          <p:nvPr>
            <p:ph type="ftr" sz="quarter" idx="11"/>
          </p:nvPr>
        </p:nvSpPr>
        <p:spPr>
          <a:xfrm>
            <a:off x="4038600" y="6692181"/>
            <a:ext cx="4114800" cy="289302"/>
          </a:xfrm>
        </p:spPr>
        <p:txBody>
          <a:bodyPr/>
          <a:lstStyle/>
          <a:p>
            <a:r>
              <a:rPr lang="en-US" dirty="0">
                <a:hlinkClick r:id="rId4"/>
              </a:rPr>
              <a:t>www.rasapm.com</a:t>
            </a:r>
            <a:endParaRPr lang="en-US" dirty="0"/>
          </a:p>
          <a:p>
            <a:endParaRPr lang="en-US" dirty="0"/>
          </a:p>
        </p:txBody>
      </p:sp>
    </p:spTree>
    <p:extLst>
      <p:ext uri="{BB962C8B-B14F-4D97-AF65-F5344CB8AC3E}">
        <p14:creationId xmlns:p14="http://schemas.microsoft.com/office/powerpoint/2010/main" val="3632644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flipH="1" flipV="1">
            <a:off x="2165686" y="693284"/>
            <a:ext cx="9865896" cy="1"/>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367027" y="918341"/>
            <a:ext cx="11704323" cy="571740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Slide Number Placeholder 4"/>
          <p:cNvSpPr>
            <a:spLocks noGrp="1"/>
          </p:cNvSpPr>
          <p:nvPr>
            <p:ph type="sldNum" sz="quarter" idx="12"/>
          </p:nvPr>
        </p:nvSpPr>
        <p:spPr>
          <a:xfrm>
            <a:off x="9328150" y="6565851"/>
            <a:ext cx="2743200" cy="365125"/>
          </a:xfrm>
        </p:spPr>
        <p:txBody>
          <a:bodyPr/>
          <a:lstStyle/>
          <a:p>
            <a:fld id="{53508AB2-B69E-4564-AF7E-4C9E395F5CCD}" type="slidenum">
              <a:rPr lang="en-US" sz="1400" b="1" smtClean="0"/>
              <a:t>7</a:t>
            </a:fld>
            <a:endParaRPr lang="en-US" sz="1400" b="1" dirty="0"/>
          </a:p>
        </p:txBody>
      </p:sp>
      <p:sp>
        <p:nvSpPr>
          <p:cNvPr id="8" name="Rectangle 7"/>
          <p:cNvSpPr/>
          <p:nvPr/>
        </p:nvSpPr>
        <p:spPr>
          <a:xfrm>
            <a:off x="786488" y="1295322"/>
            <a:ext cx="11158462" cy="1754326"/>
          </a:xfrm>
          <a:prstGeom prst="rect">
            <a:avLst/>
          </a:prstGeom>
        </p:spPr>
        <p:txBody>
          <a:bodyPr wrap="square">
            <a:spAutoFit/>
          </a:bodyPr>
          <a:lstStyle/>
          <a:p>
            <a:pPr algn="r" rtl="1">
              <a:spcBef>
                <a:spcPct val="0"/>
              </a:spcBef>
            </a:pPr>
            <a:r>
              <a:rPr lang="fa-IR" altLang="en-US" dirty="0">
                <a:cs typeface="B Mitra" panose="00000400000000000000" pitchFamily="2" charset="-78"/>
              </a:rPr>
              <a:t>محصول می تواند یک ایده، یک کالا یا یک خدمت یا ترکیبی از آن ها باشد؛ </a:t>
            </a:r>
          </a:p>
          <a:p>
            <a:pPr algn="r" rtl="1">
              <a:spcBef>
                <a:spcPct val="0"/>
              </a:spcBef>
            </a:pPr>
            <a:r>
              <a:rPr lang="fa-IR" altLang="en-US" dirty="0">
                <a:cs typeface="B Mitra" panose="00000400000000000000" pitchFamily="2" charset="-78"/>
              </a:rPr>
              <a:t>1- خلاصه ای از محصول نهایی قابل ارائه بنویسید  </a:t>
            </a:r>
          </a:p>
          <a:p>
            <a:pPr algn="r" rtl="1">
              <a:spcBef>
                <a:spcPct val="0"/>
              </a:spcBef>
            </a:pPr>
            <a:r>
              <a:rPr lang="fa-IR" altLang="en-US" dirty="0">
                <a:cs typeface="B Mitra" panose="00000400000000000000" pitchFamily="2" charset="-78"/>
              </a:rPr>
              <a:t>2- مشخص کنید نوع محصول شما چیست؟</a:t>
            </a:r>
          </a:p>
          <a:p>
            <a:pPr algn="r" rtl="1">
              <a:spcBef>
                <a:spcPct val="0"/>
              </a:spcBef>
            </a:pPr>
            <a:r>
              <a:rPr lang="fa-IR" altLang="en-US" dirty="0">
                <a:cs typeface="B Mitra" panose="00000400000000000000" pitchFamily="2" charset="-78"/>
              </a:rPr>
              <a:t>3- مشخص کردن رقبا در ایران و جهان و نقش رقبا ( اینکه بازیگران اصلی چه کسانی هستند)</a:t>
            </a:r>
          </a:p>
          <a:p>
            <a:pPr algn="r" rtl="1">
              <a:spcBef>
                <a:spcPct val="0"/>
              </a:spcBef>
            </a:pPr>
            <a:r>
              <a:rPr lang="fa-IR" altLang="en-US" dirty="0">
                <a:cs typeface="B Mitra" panose="00000400000000000000" pitchFamily="2" charset="-78"/>
              </a:rPr>
              <a:t>4- </a:t>
            </a:r>
            <a:r>
              <a:rPr lang="en-US" altLang="en-US" dirty="0">
                <a:cs typeface="B Mitra" panose="00000400000000000000" pitchFamily="2" charset="-78"/>
              </a:rPr>
              <a:t>Target Customers</a:t>
            </a:r>
            <a:r>
              <a:rPr lang="fa-IR" altLang="en-US" dirty="0">
                <a:cs typeface="B Mitra" panose="00000400000000000000" pitchFamily="2" charset="-78"/>
              </a:rPr>
              <a:t> و مختصات بازار</a:t>
            </a:r>
          </a:p>
          <a:p>
            <a:pPr algn="r" rtl="1">
              <a:spcBef>
                <a:spcPct val="0"/>
              </a:spcBef>
            </a:pPr>
            <a:endParaRPr lang="en-US" altLang="en-US" dirty="0">
              <a:cs typeface="B Mitra" panose="00000400000000000000" pitchFamily="2" charset="-78"/>
            </a:endParaRPr>
          </a:p>
        </p:txBody>
      </p:sp>
      <p:sp>
        <p:nvSpPr>
          <p:cNvPr id="9" name="TextBox 8"/>
          <p:cNvSpPr txBox="1"/>
          <p:nvPr/>
        </p:nvSpPr>
        <p:spPr>
          <a:xfrm>
            <a:off x="5775156" y="192505"/>
            <a:ext cx="6169794" cy="523220"/>
          </a:xfrm>
          <a:prstGeom prst="rect">
            <a:avLst/>
          </a:prstGeom>
          <a:noFill/>
        </p:spPr>
        <p:txBody>
          <a:bodyPr wrap="square" rtlCol="0">
            <a:spAutoFit/>
          </a:bodyPr>
          <a:lstStyle/>
          <a:p>
            <a:pPr algn="r" rtl="1"/>
            <a:r>
              <a:rPr lang="fa-IR" sz="2800" b="1" dirty="0">
                <a:solidFill>
                  <a:srgbClr val="FF0000"/>
                </a:solidFill>
                <a:latin typeface="+mj-lt"/>
                <a:ea typeface="+mj-ea"/>
                <a:cs typeface="B Nazanin" panose="00000400000000000000" pitchFamily="2" charset="-78"/>
              </a:rPr>
              <a:t>معرفی</a:t>
            </a:r>
            <a:r>
              <a:rPr lang="fa-IR" sz="2200" b="1" dirty="0">
                <a:solidFill>
                  <a:srgbClr val="FF0000"/>
                </a:solidFill>
                <a:cs typeface="B Nazanin" panose="00000400000000000000" pitchFamily="2" charset="-78"/>
              </a:rPr>
              <a:t> </a:t>
            </a:r>
            <a:r>
              <a:rPr lang="fa-IR" sz="2800" b="1" dirty="0">
                <a:solidFill>
                  <a:srgbClr val="FF0000"/>
                </a:solidFill>
                <a:latin typeface="+mj-lt"/>
                <a:ea typeface="+mj-ea"/>
                <a:cs typeface="B Nazanin" panose="00000400000000000000" pitchFamily="2" charset="-78"/>
              </a:rPr>
              <a:t>محصول </a:t>
            </a:r>
            <a:r>
              <a:rPr lang="en-US" sz="2800" b="1" dirty="0">
                <a:solidFill>
                  <a:srgbClr val="FF0000"/>
                </a:solidFill>
                <a:latin typeface="+mj-lt"/>
                <a:ea typeface="+mj-ea"/>
                <a:cs typeface="B Nazanin" panose="00000400000000000000" pitchFamily="2" charset="-78"/>
              </a:rPr>
              <a:t>Product Definition</a:t>
            </a:r>
          </a:p>
        </p:txBody>
      </p:sp>
      <p:pic>
        <p:nvPicPr>
          <p:cNvPr id="11" name="Picture 10">
            <a:extLst>
              <a:ext uri="{FF2B5EF4-FFF2-40B4-BE49-F238E27FC236}">
                <a16:creationId xmlns:a16="http://schemas.microsoft.com/office/drawing/2014/main" id="{79ABDDBA-0EEF-47E7-A08C-493EA24C58DF}"/>
              </a:ext>
            </a:extLst>
          </p:cNvPr>
          <p:cNvPicPr>
            <a:picLocks noChangeAspect="1"/>
          </p:cNvPicPr>
          <p:nvPr/>
        </p:nvPicPr>
        <p:blipFill>
          <a:blip r:embed="rId3"/>
          <a:stretch>
            <a:fillRect/>
          </a:stretch>
        </p:blipFill>
        <p:spPr>
          <a:xfrm>
            <a:off x="347192" y="48577"/>
            <a:ext cx="571279" cy="811075"/>
          </a:xfrm>
          <a:prstGeom prst="rect">
            <a:avLst/>
          </a:prstGeom>
        </p:spPr>
      </p:pic>
      <p:sp>
        <p:nvSpPr>
          <p:cNvPr id="12" name="Footer Placeholder 3">
            <a:extLst>
              <a:ext uri="{FF2B5EF4-FFF2-40B4-BE49-F238E27FC236}">
                <a16:creationId xmlns:a16="http://schemas.microsoft.com/office/drawing/2014/main" id="{34759C4A-0AC2-492F-B6F7-3691287779D6}"/>
              </a:ext>
            </a:extLst>
          </p:cNvPr>
          <p:cNvSpPr>
            <a:spLocks noGrp="1"/>
          </p:cNvSpPr>
          <p:nvPr>
            <p:ph type="ftr" sz="quarter" idx="11"/>
          </p:nvPr>
        </p:nvSpPr>
        <p:spPr>
          <a:xfrm>
            <a:off x="4038600" y="6692181"/>
            <a:ext cx="4114800" cy="289302"/>
          </a:xfrm>
        </p:spPr>
        <p:txBody>
          <a:bodyPr/>
          <a:lstStyle/>
          <a:p>
            <a:r>
              <a:rPr lang="en-US" dirty="0">
                <a:hlinkClick r:id="rId4"/>
              </a:rPr>
              <a:t>www.rasapm.com</a:t>
            </a:r>
            <a:endParaRPr lang="en-US" dirty="0"/>
          </a:p>
          <a:p>
            <a:endParaRPr lang="en-US" dirty="0"/>
          </a:p>
        </p:txBody>
      </p:sp>
    </p:spTree>
    <p:extLst>
      <p:ext uri="{BB962C8B-B14F-4D97-AF65-F5344CB8AC3E}">
        <p14:creationId xmlns:p14="http://schemas.microsoft.com/office/powerpoint/2010/main" val="1656594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flipH="1" flipV="1">
            <a:off x="2165686" y="693284"/>
            <a:ext cx="9865896" cy="1"/>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367027" y="918341"/>
            <a:ext cx="11704323" cy="571740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Slide Number Placeholder 4"/>
          <p:cNvSpPr>
            <a:spLocks noGrp="1"/>
          </p:cNvSpPr>
          <p:nvPr>
            <p:ph type="sldNum" sz="quarter" idx="12"/>
          </p:nvPr>
        </p:nvSpPr>
        <p:spPr>
          <a:xfrm>
            <a:off x="9328150" y="6565851"/>
            <a:ext cx="2743200" cy="365125"/>
          </a:xfrm>
        </p:spPr>
        <p:txBody>
          <a:bodyPr/>
          <a:lstStyle/>
          <a:p>
            <a:fld id="{53508AB2-B69E-4564-AF7E-4C9E395F5CCD}" type="slidenum">
              <a:rPr lang="en-US" sz="1400" b="1" smtClean="0"/>
              <a:t>8</a:t>
            </a:fld>
            <a:endParaRPr lang="en-US" sz="1400" b="1" dirty="0"/>
          </a:p>
        </p:txBody>
      </p:sp>
      <p:sp>
        <p:nvSpPr>
          <p:cNvPr id="8" name="TextBox 7"/>
          <p:cNvSpPr txBox="1"/>
          <p:nvPr/>
        </p:nvSpPr>
        <p:spPr>
          <a:xfrm>
            <a:off x="5775156" y="192505"/>
            <a:ext cx="6169794" cy="523220"/>
          </a:xfrm>
          <a:prstGeom prst="rect">
            <a:avLst/>
          </a:prstGeom>
          <a:noFill/>
        </p:spPr>
        <p:txBody>
          <a:bodyPr wrap="square" rtlCol="0">
            <a:spAutoFit/>
          </a:bodyPr>
          <a:lstStyle/>
          <a:p>
            <a:pPr algn="r" rtl="1"/>
            <a:r>
              <a:rPr lang="fa-IR" altLang="en-US" sz="2800" b="1" dirty="0">
                <a:solidFill>
                  <a:srgbClr val="FF0000"/>
                </a:solidFill>
                <a:latin typeface="+mj-lt"/>
                <a:ea typeface="+mj-ea"/>
                <a:cs typeface="B Nazanin" panose="00000400000000000000" pitchFamily="2" charset="-78"/>
              </a:rPr>
              <a:t>مقصود یا توجیه پروژه </a:t>
            </a:r>
            <a:r>
              <a:rPr lang="fa-IR" altLang="en-US" sz="2400" dirty="0">
                <a:cs typeface="+mj-cs"/>
              </a:rPr>
              <a:t>(</a:t>
            </a:r>
            <a:r>
              <a:rPr lang="en-US" altLang="en-US" sz="2400" dirty="0">
                <a:cs typeface="+mj-cs"/>
              </a:rPr>
              <a:t>Project Justification</a:t>
            </a:r>
            <a:r>
              <a:rPr lang="fa-IR" altLang="en-US" sz="2400" dirty="0">
                <a:cs typeface="+mj-cs"/>
              </a:rPr>
              <a:t>)</a:t>
            </a:r>
            <a:endParaRPr lang="en-US" sz="2200" b="1" dirty="0">
              <a:solidFill>
                <a:schemeClr val="accent1">
                  <a:lumMod val="50000"/>
                </a:schemeClr>
              </a:solidFill>
              <a:cs typeface="+mj-cs"/>
            </a:endParaRPr>
          </a:p>
        </p:txBody>
      </p:sp>
      <p:sp>
        <p:nvSpPr>
          <p:cNvPr id="9" name="Rectangle 8"/>
          <p:cNvSpPr/>
          <p:nvPr/>
        </p:nvSpPr>
        <p:spPr>
          <a:xfrm>
            <a:off x="453659" y="1539937"/>
            <a:ext cx="11577923" cy="1323439"/>
          </a:xfrm>
          <a:prstGeom prst="rect">
            <a:avLst/>
          </a:prstGeom>
        </p:spPr>
        <p:txBody>
          <a:bodyPr wrap="square">
            <a:spAutoFit/>
          </a:bodyPr>
          <a:lstStyle/>
          <a:p>
            <a:r>
              <a:rPr lang="en-US" sz="1600" dirty="0"/>
              <a:t>Project justification answers the question why do the project now?</a:t>
            </a:r>
            <a:endParaRPr lang="fa-IR" sz="1600" dirty="0"/>
          </a:p>
          <a:p>
            <a:pPr algn="r" rtl="1"/>
            <a:r>
              <a:rPr lang="fa-IR" sz="1600" dirty="0">
                <a:cs typeface="B Mitra" panose="00000400000000000000" pitchFamily="2" charset="-78"/>
              </a:rPr>
              <a:t>طرح تجاری، اطلاعات مورد نیاز یک تصمیم تجاری را از این نظر که آیا پروژه ارزش سرمایه گذاری دارد یا خیر، فراهم می نماید. </a:t>
            </a:r>
          </a:p>
          <a:p>
            <a:pPr algn="r" rtl="1"/>
            <a:r>
              <a:rPr lang="fa-IR" sz="1600" dirty="0">
                <a:cs typeface="B Mitra" panose="00000400000000000000" pitchFamily="2" charset="-78"/>
              </a:rPr>
              <a:t>به طور معمول نیاز تجاری و تحلیل هزینه – منفعت ، در قالب طرح تجاری پروژه قرار می گیرند تا مرزهای پروژه را توجیه کنند.</a:t>
            </a:r>
          </a:p>
          <a:p>
            <a:pPr algn="r" rtl="1"/>
            <a:endParaRPr lang="fa-IR" sz="1600" dirty="0">
              <a:cs typeface="B Mitra" panose="00000400000000000000" pitchFamily="2" charset="-78"/>
            </a:endParaRPr>
          </a:p>
          <a:p>
            <a:pPr algn="r" rtl="1"/>
            <a:r>
              <a:rPr lang="fa-IR" sz="1600" dirty="0">
                <a:cs typeface="B Mitra" panose="00000400000000000000" pitchFamily="2" charset="-78"/>
              </a:rPr>
              <a:t>در توجیه پروژه به دنبال این هستیم که منفعت اجرای این پروژه چیه ؟ </a:t>
            </a:r>
            <a:endParaRPr lang="en-US" sz="1600" dirty="0">
              <a:cs typeface="B Mitra" panose="00000400000000000000" pitchFamily="2" charset="-78"/>
            </a:endParaRPr>
          </a:p>
        </p:txBody>
      </p:sp>
      <p:pic>
        <p:nvPicPr>
          <p:cNvPr id="11" name="Picture 10">
            <a:extLst>
              <a:ext uri="{FF2B5EF4-FFF2-40B4-BE49-F238E27FC236}">
                <a16:creationId xmlns:a16="http://schemas.microsoft.com/office/drawing/2014/main" id="{E2C3BF50-579F-43B1-B2FF-7FAD89EA5128}"/>
              </a:ext>
            </a:extLst>
          </p:cNvPr>
          <p:cNvPicPr>
            <a:picLocks noChangeAspect="1"/>
          </p:cNvPicPr>
          <p:nvPr/>
        </p:nvPicPr>
        <p:blipFill>
          <a:blip r:embed="rId3"/>
          <a:stretch>
            <a:fillRect/>
          </a:stretch>
        </p:blipFill>
        <p:spPr>
          <a:xfrm>
            <a:off x="347192" y="48577"/>
            <a:ext cx="571279" cy="811075"/>
          </a:xfrm>
          <a:prstGeom prst="rect">
            <a:avLst/>
          </a:prstGeom>
        </p:spPr>
      </p:pic>
      <p:sp>
        <p:nvSpPr>
          <p:cNvPr id="12" name="Footer Placeholder 3">
            <a:extLst>
              <a:ext uri="{FF2B5EF4-FFF2-40B4-BE49-F238E27FC236}">
                <a16:creationId xmlns:a16="http://schemas.microsoft.com/office/drawing/2014/main" id="{6D8E4E5A-8BA3-4723-8319-49503BAC8698}"/>
              </a:ext>
            </a:extLst>
          </p:cNvPr>
          <p:cNvSpPr>
            <a:spLocks noGrp="1"/>
          </p:cNvSpPr>
          <p:nvPr>
            <p:ph type="ftr" sz="quarter" idx="11"/>
          </p:nvPr>
        </p:nvSpPr>
        <p:spPr>
          <a:xfrm>
            <a:off x="4038600" y="6692181"/>
            <a:ext cx="4114800" cy="289302"/>
          </a:xfrm>
        </p:spPr>
        <p:txBody>
          <a:bodyPr/>
          <a:lstStyle/>
          <a:p>
            <a:r>
              <a:rPr lang="en-US" dirty="0">
                <a:hlinkClick r:id="rId4"/>
              </a:rPr>
              <a:t>www.rasapm.com</a:t>
            </a:r>
            <a:endParaRPr lang="en-US" dirty="0"/>
          </a:p>
          <a:p>
            <a:endParaRPr lang="en-US" dirty="0"/>
          </a:p>
        </p:txBody>
      </p:sp>
    </p:spTree>
    <p:extLst>
      <p:ext uri="{BB962C8B-B14F-4D97-AF65-F5344CB8AC3E}">
        <p14:creationId xmlns:p14="http://schemas.microsoft.com/office/powerpoint/2010/main" val="3900436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flipH="1" flipV="1">
            <a:off x="2165686" y="693284"/>
            <a:ext cx="9865896" cy="1"/>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367027" y="918341"/>
            <a:ext cx="11704323" cy="5717407"/>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Slide Number Placeholder 4"/>
          <p:cNvSpPr>
            <a:spLocks noGrp="1"/>
          </p:cNvSpPr>
          <p:nvPr>
            <p:ph type="sldNum" sz="quarter" idx="12"/>
          </p:nvPr>
        </p:nvSpPr>
        <p:spPr>
          <a:xfrm>
            <a:off x="9328150" y="6565851"/>
            <a:ext cx="2743200" cy="365125"/>
          </a:xfrm>
        </p:spPr>
        <p:txBody>
          <a:bodyPr/>
          <a:lstStyle/>
          <a:p>
            <a:fld id="{53508AB2-B69E-4564-AF7E-4C9E395F5CCD}" type="slidenum">
              <a:rPr lang="en-US" sz="1400" b="1" smtClean="0"/>
              <a:t>9</a:t>
            </a:fld>
            <a:endParaRPr lang="en-US" sz="1400" b="1" dirty="0"/>
          </a:p>
        </p:txBody>
      </p:sp>
      <p:grpSp>
        <p:nvGrpSpPr>
          <p:cNvPr id="8" name="Group 7"/>
          <p:cNvGrpSpPr/>
          <p:nvPr/>
        </p:nvGrpSpPr>
        <p:grpSpPr>
          <a:xfrm>
            <a:off x="781878" y="1465157"/>
            <a:ext cx="11043095" cy="4875638"/>
            <a:chOff x="225425" y="196850"/>
            <a:chExt cx="10837863" cy="6094413"/>
          </a:xfrm>
        </p:grpSpPr>
        <p:cxnSp>
          <p:nvCxnSpPr>
            <p:cNvPr id="9" name="Straight Connector 8"/>
            <p:cNvCxnSpPr/>
            <p:nvPr>
              <p:custDataLst>
                <p:tags r:id="rId1"/>
              </p:custDataLst>
            </p:nvPr>
          </p:nvCxnSpPr>
          <p:spPr>
            <a:xfrm>
              <a:off x="3354388" y="1668463"/>
              <a:ext cx="0" cy="1371600"/>
            </a:xfrm>
            <a:prstGeom prst="line">
              <a:avLst/>
            </a:prstGeom>
            <a:ln w="15875">
              <a:solidFill>
                <a:srgbClr val="4F81BD"/>
              </a:solidFill>
              <a:headEnd type="none"/>
              <a:tailEnd type="none"/>
            </a:ln>
            <a:effectLst>
              <a:outerShdw blurRad="63500">
                <a:scrgbClr r="0" g="0" b="0">
                  <a:alpha val="50000"/>
                </a:scrgbClr>
              </a:outerShdw>
            </a:effectLst>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custDataLst>
                <p:tags r:id="rId2"/>
              </p:custDataLst>
            </p:nvPr>
          </p:nvCxnSpPr>
          <p:spPr>
            <a:xfrm>
              <a:off x="4103688" y="2371725"/>
              <a:ext cx="0" cy="1022350"/>
            </a:xfrm>
            <a:prstGeom prst="line">
              <a:avLst/>
            </a:prstGeom>
            <a:ln w="15875">
              <a:solidFill>
                <a:srgbClr val="4F81BD"/>
              </a:solidFill>
              <a:headEnd type="none"/>
              <a:tailEnd type="none"/>
            </a:ln>
            <a:effectLst>
              <a:outerShdw blurRad="63500">
                <a:scrgbClr r="0" g="0" b="0">
                  <a:alpha val="50000"/>
                </a:scrgbClr>
              </a:outerShdw>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custDataLst>
                <p:tags r:id="rId3"/>
              </p:custDataLst>
            </p:nvPr>
          </p:nvCxnSpPr>
          <p:spPr>
            <a:xfrm>
              <a:off x="1597025" y="2549525"/>
              <a:ext cx="0" cy="498475"/>
            </a:xfrm>
            <a:prstGeom prst="line">
              <a:avLst/>
            </a:prstGeom>
            <a:ln w="15875">
              <a:solidFill>
                <a:srgbClr val="4F81BD"/>
              </a:solidFill>
              <a:headEnd type="none"/>
              <a:tailEnd type="none"/>
            </a:ln>
            <a:effectLst>
              <a:outerShdw blurRad="63500">
                <a:scrgbClr r="0" g="0" b="0">
                  <a:alpha val="50000"/>
                </a:scrgbClr>
              </a:outerShdw>
            </a:effectLst>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custDataLst>
                <p:tags r:id="rId4"/>
              </p:custDataLst>
            </p:nvPr>
          </p:nvCxnSpPr>
          <p:spPr>
            <a:xfrm>
              <a:off x="2201863" y="2027238"/>
              <a:ext cx="0" cy="1281112"/>
            </a:xfrm>
            <a:prstGeom prst="line">
              <a:avLst/>
            </a:prstGeom>
            <a:ln w="15875">
              <a:solidFill>
                <a:srgbClr val="4F81BD"/>
              </a:solidFill>
              <a:headEnd type="none"/>
              <a:tailEnd type="none"/>
            </a:ln>
            <a:effectLst>
              <a:outerShdw blurRad="63500">
                <a:scrgbClr r="0" g="0" b="0">
                  <a:alpha val="50000"/>
                </a:scrgbClr>
              </a:outerShdw>
            </a:effectLst>
          </p:spPr>
          <p:style>
            <a:lnRef idx="1">
              <a:schemeClr val="accent1"/>
            </a:lnRef>
            <a:fillRef idx="0">
              <a:schemeClr val="accent1"/>
            </a:fillRef>
            <a:effectRef idx="0">
              <a:schemeClr val="accent1"/>
            </a:effectRef>
            <a:fontRef idx="minor">
              <a:schemeClr val="tx1"/>
            </a:fontRef>
          </p:style>
        </p:cxnSp>
        <p:sp>
          <p:nvSpPr>
            <p:cNvPr id="13" name="Rectangle 12"/>
            <p:cNvSpPr/>
            <p:nvPr>
              <p:custDataLst>
                <p:tags r:id="rId5"/>
              </p:custDataLst>
            </p:nvPr>
          </p:nvSpPr>
          <p:spPr>
            <a:xfrm>
              <a:off x="1584960" y="3048000"/>
              <a:ext cx="9022080" cy="381000"/>
            </a:xfrm>
            <a:prstGeom prst="rect">
              <a:avLst/>
            </a:prstGeom>
            <a:gradFill flip="none" rotWithShape="1">
              <a:gsLst>
                <a:gs pos="0">
                  <a:srgbClr val="9400B2"/>
                </a:gs>
                <a:gs pos="100000">
                  <a:srgbClr val="9400B2"/>
                </a:gs>
                <a:gs pos="50000">
                  <a:srgbClr val="C900F2"/>
                </a:gs>
                <a:gs pos="100000">
                  <a:srgbClr val="FFFFFF"/>
                </a:gs>
              </a:gsLst>
              <a:lin ang="5400000" scaled="1"/>
              <a:tileRect/>
            </a:gradFill>
            <a:ln w="12700" cap="flat" cmpd="sng" algn="ctr">
              <a:noFill/>
              <a:prstDash val="solid"/>
              <a:miter lim="800000"/>
            </a:ln>
            <a:effectLst>
              <a:reflection blurRad="6350" stA="50000" endA="300" endPos="55500" dist="50800" dir="5400000" sy="-100000" algn="bl" rotWithShape="0"/>
            </a:effectLst>
            <a:scene3d>
              <a:camera prst="orthographicFront"/>
              <a:lightRig rig="threePt" dir="t">
                <a:rot lat="0" lon="0" rev="8700000"/>
              </a:lightRig>
            </a:scene3d>
            <a:sp3d>
              <a:bevelT w="165100" h="1905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cs typeface="B Nazanin" panose="00000400000000000000" pitchFamily="2" charset="-78"/>
              </a:endParaRPr>
            </a:p>
          </p:txBody>
        </p:sp>
        <p:sp>
          <p:nvSpPr>
            <p:cNvPr id="14" name="TextBox 5"/>
            <p:cNvSpPr txBox="1">
              <a:spLocks noChangeArrowheads="1"/>
            </p:cNvSpPr>
            <p:nvPr>
              <p:custDataLst>
                <p:tags r:id="rId6"/>
              </p:custDataLst>
            </p:nvPr>
          </p:nvSpPr>
          <p:spPr bwMode="auto">
            <a:xfrm>
              <a:off x="1584325" y="3048000"/>
              <a:ext cx="10033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200">
                  <a:solidFill>
                    <a:schemeClr val="bg1"/>
                  </a:solidFill>
                  <a:cs typeface="B Nazanin" panose="00000400000000000000" pitchFamily="2" charset="-78"/>
                </a:rPr>
                <a:t>Oct</a:t>
              </a:r>
            </a:p>
          </p:txBody>
        </p:sp>
        <p:sp>
          <p:nvSpPr>
            <p:cNvPr id="15" name="TextBox 7"/>
            <p:cNvSpPr txBox="1">
              <a:spLocks noChangeArrowheads="1"/>
            </p:cNvSpPr>
            <p:nvPr>
              <p:custDataLst>
                <p:tags r:id="rId7"/>
              </p:custDataLst>
            </p:nvPr>
          </p:nvSpPr>
          <p:spPr bwMode="auto">
            <a:xfrm>
              <a:off x="2593975" y="3048000"/>
              <a:ext cx="10033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200">
                  <a:solidFill>
                    <a:schemeClr val="bg1"/>
                  </a:solidFill>
                  <a:cs typeface="B Nazanin" panose="00000400000000000000" pitchFamily="2" charset="-78"/>
                </a:rPr>
                <a:t>Jan
2013</a:t>
              </a:r>
            </a:p>
          </p:txBody>
        </p:sp>
        <p:sp>
          <p:nvSpPr>
            <p:cNvPr id="16" name="TextBox 9"/>
            <p:cNvSpPr txBox="1">
              <a:spLocks noChangeArrowheads="1"/>
            </p:cNvSpPr>
            <p:nvPr>
              <p:custDataLst>
                <p:tags r:id="rId8"/>
              </p:custDataLst>
            </p:nvPr>
          </p:nvSpPr>
          <p:spPr bwMode="auto">
            <a:xfrm>
              <a:off x="3582988" y="3048000"/>
              <a:ext cx="100171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200">
                  <a:solidFill>
                    <a:schemeClr val="bg1"/>
                  </a:solidFill>
                  <a:cs typeface="B Nazanin" panose="00000400000000000000" pitchFamily="2" charset="-78"/>
                </a:rPr>
                <a:t>Apr</a:t>
              </a:r>
            </a:p>
          </p:txBody>
        </p:sp>
        <p:sp>
          <p:nvSpPr>
            <p:cNvPr id="17" name="Flowchart: Merge 16"/>
            <p:cNvSpPr/>
            <p:nvPr>
              <p:custDataLst>
                <p:tags r:id="rId9"/>
              </p:custDataLst>
            </p:nvPr>
          </p:nvSpPr>
          <p:spPr>
            <a:xfrm rot="16200000">
              <a:off x="2223942" y="2008424"/>
              <a:ext cx="165100" cy="165100"/>
            </a:xfrm>
            <a:prstGeom prst="flowChartMerge">
              <a:avLst/>
            </a:prstGeom>
            <a:solidFill>
              <a:srgbClr val="FFFF00"/>
            </a:solidFill>
            <a:ln w="12700" cap="flat" cmpd="sng" algn="ctr">
              <a:noFill/>
              <a:prstDash val="solid"/>
              <a:miter lim="800000"/>
            </a:ln>
            <a:effectLst>
              <a:outerShdw blurRad="63500">
                <a:scrgbClr r="0" g="0" b="0">
                  <a:alpha val="50000"/>
                </a:scrgbClr>
              </a:outerShdw>
            </a:effectLst>
            <a:scene3d>
              <a:camera prst="orthographicFront"/>
              <a:lightRig rig="threePt" dir="t"/>
            </a:scene3d>
            <a:sp3d>
              <a:bevelT h="127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cs typeface="B Nazanin" panose="00000400000000000000" pitchFamily="2" charset="-78"/>
              </a:endParaRPr>
            </a:p>
          </p:txBody>
        </p:sp>
        <p:sp>
          <p:nvSpPr>
            <p:cNvPr id="18" name="Flowchart: Merge 17"/>
            <p:cNvSpPr/>
            <p:nvPr>
              <p:custDataLst>
                <p:tags r:id="rId10"/>
              </p:custDataLst>
            </p:nvPr>
          </p:nvSpPr>
          <p:spPr>
            <a:xfrm rot="16200000">
              <a:off x="1622663" y="2549980"/>
              <a:ext cx="165100" cy="165100"/>
            </a:xfrm>
            <a:prstGeom prst="flowChartMerge">
              <a:avLst/>
            </a:prstGeom>
            <a:solidFill>
              <a:srgbClr val="FFFF00"/>
            </a:solidFill>
            <a:ln w="12700" cap="flat" cmpd="sng" algn="ctr">
              <a:noFill/>
              <a:prstDash val="solid"/>
              <a:miter lim="800000"/>
            </a:ln>
            <a:effectLst>
              <a:outerShdw blurRad="63500">
                <a:scrgbClr r="0" g="0" b="0">
                  <a:alpha val="50000"/>
                </a:scrgbClr>
              </a:outerShdw>
            </a:effectLst>
            <a:scene3d>
              <a:camera prst="orthographicFront"/>
              <a:lightRig rig="threePt" dir="t"/>
            </a:scene3d>
            <a:sp3d>
              <a:bevelT h="127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cs typeface="B Nazanin" panose="00000400000000000000" pitchFamily="2" charset="-78"/>
              </a:endParaRPr>
            </a:p>
          </p:txBody>
        </p:sp>
        <p:sp>
          <p:nvSpPr>
            <p:cNvPr id="19" name="TextBox 18"/>
            <p:cNvSpPr txBox="1"/>
            <p:nvPr>
              <p:custDataLst>
                <p:tags r:id="rId11"/>
              </p:custDataLst>
            </p:nvPr>
          </p:nvSpPr>
          <p:spPr>
            <a:xfrm>
              <a:off x="1662113" y="2752725"/>
              <a:ext cx="162511" cy="205393"/>
            </a:xfrm>
            <a:prstGeom prst="rect">
              <a:avLst/>
            </a:prstGeom>
            <a:noFill/>
          </p:spPr>
          <p:txBody>
            <a:bodyPr wrap="none" lIns="0" tIns="0" rIns="0" bIns="0">
              <a:spAutoFit/>
            </a:bodyPr>
            <a:lstStyle/>
            <a:p>
              <a:pPr>
                <a:defRPr/>
              </a:pPr>
              <a:r>
                <a:rPr lang="fa-IR" sz="1050" dirty="0">
                  <a:cs typeface="B Nazanin" panose="00000400000000000000" pitchFamily="2" charset="-78"/>
                </a:rPr>
                <a:t>16</a:t>
              </a:r>
              <a:endParaRPr lang="en-US" sz="1050" dirty="0">
                <a:cs typeface="B Nazanin" panose="00000400000000000000" pitchFamily="2" charset="-78"/>
              </a:endParaRPr>
            </a:p>
          </p:txBody>
        </p:sp>
        <p:sp>
          <p:nvSpPr>
            <p:cNvPr id="20" name="Flowchart: Merge 19"/>
            <p:cNvSpPr/>
            <p:nvPr>
              <p:custDataLst>
                <p:tags r:id="rId12"/>
              </p:custDataLst>
            </p:nvPr>
          </p:nvSpPr>
          <p:spPr>
            <a:xfrm rot="16200000">
              <a:off x="4117016" y="2371303"/>
              <a:ext cx="165100" cy="165100"/>
            </a:xfrm>
            <a:prstGeom prst="flowChartMerge">
              <a:avLst/>
            </a:prstGeom>
            <a:solidFill>
              <a:srgbClr val="FFFF00"/>
            </a:solidFill>
            <a:ln w="12700" cap="flat" cmpd="sng" algn="ctr">
              <a:noFill/>
              <a:prstDash val="solid"/>
              <a:miter lim="800000"/>
            </a:ln>
            <a:effectLst>
              <a:outerShdw blurRad="63500">
                <a:scrgbClr r="0" g="0" b="0">
                  <a:alpha val="50000"/>
                </a:scrgbClr>
              </a:outerShdw>
            </a:effectLst>
            <a:scene3d>
              <a:camera prst="orthographicFront"/>
              <a:lightRig rig="threePt" dir="t"/>
            </a:scene3d>
            <a:sp3d>
              <a:bevelT h="127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cs typeface="B Nazanin" panose="00000400000000000000" pitchFamily="2" charset="-78"/>
              </a:endParaRPr>
            </a:p>
          </p:txBody>
        </p:sp>
        <p:sp>
          <p:nvSpPr>
            <p:cNvPr id="21" name="TextBox 117"/>
            <p:cNvSpPr txBox="1">
              <a:spLocks noChangeArrowheads="1"/>
            </p:cNvSpPr>
            <p:nvPr>
              <p:custDataLst>
                <p:tags r:id="rId13"/>
              </p:custDataLst>
            </p:nvPr>
          </p:nvSpPr>
          <p:spPr bwMode="auto">
            <a:xfrm>
              <a:off x="3665539" y="1889125"/>
              <a:ext cx="909637" cy="719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80000"/>
                </a:lnSpc>
                <a:spcBef>
                  <a:spcPct val="0"/>
                </a:spcBef>
                <a:buFontTx/>
                <a:buNone/>
              </a:pPr>
              <a:r>
                <a:rPr lang="fa-IR" altLang="en-US" sz="1000">
                  <a:ea typeface="2  Mitra"/>
                  <a:cs typeface="B Nazanin" panose="00000400000000000000" pitchFamily="2" charset="-78"/>
                </a:rPr>
                <a:t>ارائه و تحویل موقت پلتفرم استراتژی برند</a:t>
              </a:r>
            </a:p>
            <a:p>
              <a:pPr algn="ctr">
                <a:lnSpc>
                  <a:spcPct val="80000"/>
                </a:lnSpc>
                <a:spcBef>
                  <a:spcPct val="0"/>
                </a:spcBef>
                <a:buFontTx/>
                <a:buNone/>
              </a:pPr>
              <a:endParaRPr lang="fa-IR" altLang="en-US" sz="600">
                <a:ea typeface="2  Mitra"/>
                <a:cs typeface="B Nazanin" panose="00000400000000000000" pitchFamily="2" charset="-78"/>
              </a:endParaRPr>
            </a:p>
            <a:p>
              <a:pPr algn="ctr">
                <a:lnSpc>
                  <a:spcPct val="80000"/>
                </a:lnSpc>
                <a:spcBef>
                  <a:spcPct val="0"/>
                </a:spcBef>
                <a:buFontTx/>
                <a:buNone/>
              </a:pPr>
              <a:r>
                <a:rPr lang="fa-IR" altLang="en-US" sz="1000">
                  <a:ea typeface="2  Mitra"/>
                  <a:cs typeface="B Nazanin" panose="00000400000000000000" pitchFamily="2" charset="-78"/>
                </a:rPr>
                <a:t>تحویل سند بریف</a:t>
              </a:r>
              <a:endParaRPr lang="en-US" altLang="en-US" sz="1000">
                <a:ea typeface="2  Mitra"/>
                <a:cs typeface="B Nazanin" panose="00000400000000000000" pitchFamily="2" charset="-78"/>
              </a:endParaRPr>
            </a:p>
          </p:txBody>
        </p:sp>
        <p:sp>
          <p:nvSpPr>
            <p:cNvPr id="22" name="Flowchart: Merge 21"/>
            <p:cNvSpPr/>
            <p:nvPr>
              <p:custDataLst>
                <p:tags r:id="rId14"/>
              </p:custDataLst>
            </p:nvPr>
          </p:nvSpPr>
          <p:spPr>
            <a:xfrm rot="16200000">
              <a:off x="3379473" y="1638852"/>
              <a:ext cx="165100" cy="165100"/>
            </a:xfrm>
            <a:prstGeom prst="flowChartMerge">
              <a:avLst/>
            </a:prstGeom>
            <a:solidFill>
              <a:srgbClr val="FFFF00"/>
            </a:solidFill>
            <a:ln w="12700" cap="flat" cmpd="sng" algn="ctr">
              <a:noFill/>
              <a:prstDash val="solid"/>
              <a:miter lim="800000"/>
            </a:ln>
            <a:effectLst>
              <a:outerShdw blurRad="63500">
                <a:scrgbClr r="0" g="0" b="0">
                  <a:alpha val="50000"/>
                </a:scrgbClr>
              </a:outerShdw>
            </a:effectLst>
            <a:scene3d>
              <a:camera prst="orthographicFront"/>
              <a:lightRig rig="threePt" dir="t"/>
            </a:scene3d>
            <a:sp3d>
              <a:bevelT h="127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cs typeface="B Nazanin" panose="00000400000000000000" pitchFamily="2" charset="-78"/>
              </a:endParaRPr>
            </a:p>
          </p:txBody>
        </p:sp>
        <p:sp>
          <p:nvSpPr>
            <p:cNvPr id="23" name="TextBox 22"/>
            <p:cNvSpPr txBox="1"/>
            <p:nvPr>
              <p:custDataLst>
                <p:tags r:id="rId15"/>
              </p:custDataLst>
            </p:nvPr>
          </p:nvSpPr>
          <p:spPr>
            <a:xfrm>
              <a:off x="3389313" y="1862138"/>
              <a:ext cx="162511" cy="205393"/>
            </a:xfrm>
            <a:prstGeom prst="rect">
              <a:avLst/>
            </a:prstGeom>
            <a:noFill/>
          </p:spPr>
          <p:txBody>
            <a:bodyPr wrap="none" lIns="0" tIns="0" rIns="0" bIns="0">
              <a:spAutoFit/>
            </a:bodyPr>
            <a:lstStyle/>
            <a:p>
              <a:pPr>
                <a:defRPr/>
              </a:pPr>
              <a:r>
                <a:rPr lang="fa-IR" sz="1050" dirty="0">
                  <a:cs typeface="B Nazanin" panose="00000400000000000000" pitchFamily="2" charset="-78"/>
                </a:rPr>
                <a:t>26</a:t>
              </a:r>
              <a:endParaRPr lang="en-US" sz="1050" dirty="0">
                <a:cs typeface="B Nazanin" panose="00000400000000000000" pitchFamily="2" charset="-78"/>
              </a:endParaRPr>
            </a:p>
          </p:txBody>
        </p:sp>
        <p:sp>
          <p:nvSpPr>
            <p:cNvPr id="24" name="Rectangle 23"/>
            <p:cNvSpPr/>
            <p:nvPr/>
          </p:nvSpPr>
          <p:spPr>
            <a:xfrm>
              <a:off x="1584325" y="3040063"/>
              <a:ext cx="2298700" cy="381000"/>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cs typeface="B Nazanin" panose="00000400000000000000" pitchFamily="2" charset="-78"/>
              </a:endParaRPr>
            </a:p>
          </p:txBody>
        </p:sp>
        <p:sp>
          <p:nvSpPr>
            <p:cNvPr id="25" name="TextBox 202"/>
            <p:cNvSpPr txBox="1">
              <a:spLocks noChangeArrowheads="1"/>
            </p:cNvSpPr>
            <p:nvPr>
              <p:custDataLst>
                <p:tags r:id="rId16"/>
              </p:custDataLst>
            </p:nvPr>
          </p:nvSpPr>
          <p:spPr bwMode="auto">
            <a:xfrm>
              <a:off x="1135062" y="2341562"/>
              <a:ext cx="968375" cy="1564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rtl="1">
                <a:lnSpc>
                  <a:spcPct val="80000"/>
                </a:lnSpc>
                <a:spcBef>
                  <a:spcPct val="0"/>
                </a:spcBef>
                <a:buFontTx/>
                <a:buNone/>
              </a:pPr>
              <a:r>
                <a:rPr lang="fa-IR" altLang="en-US" sz="1000">
                  <a:ea typeface="2  Mitra"/>
                  <a:cs typeface="B Nazanin" panose="00000400000000000000" pitchFamily="2" charset="-78"/>
                </a:rPr>
                <a:t>شروع پروژه</a:t>
              </a:r>
              <a:endParaRPr lang="en-US" altLang="en-US" sz="1000">
                <a:ea typeface="2  Mitra"/>
                <a:cs typeface="B Nazanin" panose="00000400000000000000" pitchFamily="2" charset="-78"/>
              </a:endParaRPr>
            </a:p>
          </p:txBody>
        </p:sp>
        <p:sp>
          <p:nvSpPr>
            <p:cNvPr id="26" name="TextBox 25"/>
            <p:cNvSpPr txBox="1"/>
            <p:nvPr>
              <p:custDataLst>
                <p:tags r:id="rId17"/>
              </p:custDataLst>
            </p:nvPr>
          </p:nvSpPr>
          <p:spPr>
            <a:xfrm>
              <a:off x="2241550" y="2249488"/>
              <a:ext cx="169010" cy="205393"/>
            </a:xfrm>
            <a:prstGeom prst="rect">
              <a:avLst/>
            </a:prstGeom>
            <a:noFill/>
          </p:spPr>
          <p:txBody>
            <a:bodyPr wrap="none" lIns="0" tIns="0" rIns="0" bIns="0">
              <a:spAutoFit/>
            </a:bodyPr>
            <a:lstStyle>
              <a:defPPr>
                <a:defRPr lang="en-US"/>
              </a:defPPr>
              <a:lvl1pPr>
                <a:defRPr sz="800">
                  <a:cs typeface="2  Mitra_2 (MRT)" panose="00000700000000000000" pitchFamily="2" charset="-78"/>
                </a:defRPr>
              </a:lvl1pPr>
            </a:lstStyle>
            <a:p>
              <a:pPr>
                <a:defRPr/>
              </a:pPr>
              <a:r>
                <a:rPr lang="fa-IR" sz="1050" dirty="0">
                  <a:cs typeface="B Nazanin" panose="00000400000000000000" pitchFamily="2" charset="-78"/>
                </a:rPr>
                <a:t>22</a:t>
              </a:r>
              <a:endParaRPr lang="fa-IR" dirty="0">
                <a:cs typeface="B Nazanin" panose="00000400000000000000" pitchFamily="2" charset="-78"/>
              </a:endParaRPr>
            </a:p>
          </p:txBody>
        </p:sp>
        <p:sp>
          <p:nvSpPr>
            <p:cNvPr id="27" name="TextBox 205"/>
            <p:cNvSpPr txBox="1">
              <a:spLocks noChangeArrowheads="1"/>
            </p:cNvSpPr>
            <p:nvPr>
              <p:custDataLst>
                <p:tags r:id="rId18"/>
              </p:custDataLst>
            </p:nvPr>
          </p:nvSpPr>
          <p:spPr bwMode="auto">
            <a:xfrm>
              <a:off x="1482725" y="1828800"/>
              <a:ext cx="1471613" cy="312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80000"/>
                </a:lnSpc>
                <a:spcBef>
                  <a:spcPct val="0"/>
                </a:spcBef>
                <a:buFontTx/>
                <a:buNone/>
              </a:pPr>
              <a:r>
                <a:rPr lang="fa-IR" altLang="en-US" sz="1000" dirty="0">
                  <a:ea typeface="2  Mitra"/>
                  <a:cs typeface="B Nazanin" panose="00000400000000000000" pitchFamily="2" charset="-78"/>
                </a:rPr>
                <a:t>دریافت اسناد و مطالعات درون سازمان</a:t>
              </a:r>
              <a:endParaRPr lang="en-US" altLang="en-US" sz="1000" dirty="0">
                <a:ea typeface="2  Mitra"/>
                <a:cs typeface="B Nazanin" panose="00000400000000000000" pitchFamily="2" charset="-78"/>
              </a:endParaRPr>
            </a:p>
          </p:txBody>
        </p:sp>
        <p:sp>
          <p:nvSpPr>
            <p:cNvPr id="28" name="TextBox 3"/>
            <p:cNvSpPr txBox="1">
              <a:spLocks noChangeArrowheads="1"/>
            </p:cNvSpPr>
            <p:nvPr>
              <p:custDataLst>
                <p:tags r:id="rId19"/>
              </p:custDataLst>
            </p:nvPr>
          </p:nvSpPr>
          <p:spPr bwMode="auto">
            <a:xfrm>
              <a:off x="2423470" y="3070615"/>
              <a:ext cx="604539" cy="2738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7000" tIns="0" rIns="127000" bIns="0" anchor="ct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rtl="1">
                <a:lnSpc>
                  <a:spcPct val="100000"/>
                </a:lnSpc>
                <a:spcBef>
                  <a:spcPct val="0"/>
                </a:spcBef>
                <a:buFontTx/>
                <a:buNone/>
              </a:pPr>
              <a:r>
                <a:rPr lang="fa-IR" altLang="en-US" sz="1400" b="1">
                  <a:ea typeface="2  Mitra_2 (MRT)"/>
                  <a:cs typeface="B Nazanin" panose="00000400000000000000" pitchFamily="2" charset="-78"/>
                </a:rPr>
                <a:t>تیر</a:t>
              </a:r>
              <a:endParaRPr lang="en-US" altLang="en-US" sz="1400" b="1">
                <a:ea typeface="2  Mitra_2 (MRT)"/>
                <a:cs typeface="B Nazanin" panose="00000400000000000000" pitchFamily="2" charset="-78"/>
              </a:endParaRPr>
            </a:p>
          </p:txBody>
        </p:sp>
        <p:sp>
          <p:nvSpPr>
            <p:cNvPr id="29" name="TextBox 206"/>
            <p:cNvSpPr txBox="1">
              <a:spLocks noChangeArrowheads="1"/>
            </p:cNvSpPr>
            <p:nvPr>
              <p:custDataLst>
                <p:tags r:id="rId20"/>
              </p:custDataLst>
            </p:nvPr>
          </p:nvSpPr>
          <p:spPr bwMode="auto">
            <a:xfrm>
              <a:off x="5757053" y="3082522"/>
              <a:ext cx="801719" cy="2738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7000" tIns="0" rIns="127000" bIns="0" anchor="ct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rtl="1">
                <a:lnSpc>
                  <a:spcPct val="100000"/>
                </a:lnSpc>
                <a:spcBef>
                  <a:spcPct val="0"/>
                </a:spcBef>
                <a:buFontTx/>
                <a:buNone/>
              </a:pPr>
              <a:r>
                <a:rPr lang="fa-IR" altLang="en-US" sz="1400" b="1">
                  <a:ea typeface="2  Mitra_2 (MRT)"/>
                  <a:cs typeface="B Nazanin" panose="00000400000000000000" pitchFamily="2" charset="-78"/>
                </a:rPr>
                <a:t>مرداد</a:t>
              </a:r>
              <a:endParaRPr lang="en-US" altLang="en-US" sz="1400" b="1">
                <a:ea typeface="2  Mitra_2 (MRT)"/>
                <a:cs typeface="B Nazanin" panose="00000400000000000000" pitchFamily="2" charset="-78"/>
              </a:endParaRPr>
            </a:p>
          </p:txBody>
        </p:sp>
        <p:sp>
          <p:nvSpPr>
            <p:cNvPr id="30" name="TextBox 29"/>
            <p:cNvSpPr txBox="1"/>
            <p:nvPr>
              <p:custDataLst>
                <p:tags r:id="rId21"/>
              </p:custDataLst>
            </p:nvPr>
          </p:nvSpPr>
          <p:spPr>
            <a:xfrm>
              <a:off x="4143376" y="2581275"/>
              <a:ext cx="78005" cy="205393"/>
            </a:xfrm>
            <a:prstGeom prst="rect">
              <a:avLst/>
            </a:prstGeom>
            <a:noFill/>
          </p:spPr>
          <p:txBody>
            <a:bodyPr wrap="none" lIns="0" tIns="0" rIns="0" bIns="0">
              <a:spAutoFit/>
            </a:bodyPr>
            <a:lstStyle>
              <a:defPPr>
                <a:defRPr lang="en-US"/>
              </a:defPPr>
              <a:lvl1pPr>
                <a:defRPr sz="800">
                  <a:cs typeface="2  Mitra_2 (MRT)" panose="00000700000000000000" pitchFamily="2" charset="-78"/>
                </a:defRPr>
              </a:lvl1pPr>
            </a:lstStyle>
            <a:p>
              <a:pPr>
                <a:defRPr/>
              </a:pPr>
              <a:r>
                <a:rPr lang="fa-IR" sz="1050" dirty="0">
                  <a:cs typeface="B Nazanin" panose="00000400000000000000" pitchFamily="2" charset="-78"/>
                </a:rPr>
                <a:t>6</a:t>
              </a:r>
              <a:endParaRPr lang="en-US" sz="1050" dirty="0">
                <a:cs typeface="B Nazanin" panose="00000400000000000000" pitchFamily="2" charset="-78"/>
              </a:endParaRPr>
            </a:p>
          </p:txBody>
        </p:sp>
        <p:sp>
          <p:nvSpPr>
            <p:cNvPr id="31" name="Chevron 30"/>
            <p:cNvSpPr/>
            <p:nvPr>
              <p:custDataLst>
                <p:tags r:id="rId22"/>
              </p:custDataLst>
            </p:nvPr>
          </p:nvSpPr>
          <p:spPr>
            <a:xfrm>
              <a:off x="1571625" y="3462338"/>
              <a:ext cx="1782763" cy="268287"/>
            </a:xfrm>
            <a:prstGeom prst="chevron">
              <a:avLst/>
            </a:prstGeom>
            <a:ln/>
            <a:extLst>
              <a:ext uri="{53640926-AAD7-44D8-BBD7-CCE9431645EC}">
                <a14:shadowObscured xmlns:a14="http://schemas.microsoft.com/office/drawing/2010/main" val="1"/>
              </a:ext>
            </a:extLst>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1100" dirty="0">
                  <a:solidFill>
                    <a:schemeClr val="tx1"/>
                  </a:solidFill>
                  <a:cs typeface="B Nazanin" panose="00000400000000000000" pitchFamily="2" charset="-78"/>
                </a:rPr>
                <a:t>Brand Research</a:t>
              </a:r>
            </a:p>
          </p:txBody>
        </p:sp>
        <p:sp>
          <p:nvSpPr>
            <p:cNvPr id="32" name="Rectangle 31"/>
            <p:cNvSpPr/>
            <p:nvPr/>
          </p:nvSpPr>
          <p:spPr>
            <a:xfrm>
              <a:off x="225425" y="630238"/>
              <a:ext cx="2236788" cy="409575"/>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1600" b="1" dirty="0">
                  <a:cs typeface="B Nazanin" panose="00000400000000000000" pitchFamily="2" charset="-78"/>
                </a:rPr>
                <a:t>ویرایش0</a:t>
              </a:r>
              <a:r>
                <a:rPr lang="fa-IR" b="1" dirty="0">
                  <a:cs typeface="B Nazanin" panose="00000400000000000000" pitchFamily="2" charset="-78"/>
                </a:rPr>
                <a:t>1</a:t>
              </a:r>
              <a:endParaRPr lang="en-US" b="1" dirty="0">
                <a:cs typeface="B Nazanin" panose="00000400000000000000" pitchFamily="2" charset="-78"/>
              </a:endParaRPr>
            </a:p>
          </p:txBody>
        </p:sp>
        <p:cxnSp>
          <p:nvCxnSpPr>
            <p:cNvPr id="33" name="Straight Connector 32"/>
            <p:cNvCxnSpPr/>
            <p:nvPr>
              <p:custDataLst>
                <p:tags r:id="rId23"/>
              </p:custDataLst>
            </p:nvPr>
          </p:nvCxnSpPr>
          <p:spPr>
            <a:xfrm>
              <a:off x="4651375" y="1147763"/>
              <a:ext cx="0" cy="1919287"/>
            </a:xfrm>
            <a:prstGeom prst="line">
              <a:avLst/>
            </a:prstGeom>
            <a:ln w="15875">
              <a:solidFill>
                <a:srgbClr val="4F81BD"/>
              </a:solidFill>
              <a:headEnd type="none"/>
              <a:tailEnd type="none"/>
            </a:ln>
            <a:effectLst>
              <a:outerShdw blurRad="63500">
                <a:scrgbClr r="0" g="0" b="0">
                  <a:alpha val="50000"/>
                </a:scrgbClr>
              </a:outerShdw>
            </a:effectLst>
          </p:spPr>
          <p:style>
            <a:lnRef idx="1">
              <a:schemeClr val="accent1"/>
            </a:lnRef>
            <a:fillRef idx="0">
              <a:schemeClr val="accent1"/>
            </a:fillRef>
            <a:effectRef idx="0">
              <a:schemeClr val="accent1"/>
            </a:effectRef>
            <a:fontRef idx="minor">
              <a:schemeClr val="tx1"/>
            </a:fontRef>
          </p:style>
        </p:cxnSp>
        <p:sp>
          <p:nvSpPr>
            <p:cNvPr id="34" name="Flowchart: Merge 33"/>
            <p:cNvSpPr/>
            <p:nvPr>
              <p:custDataLst>
                <p:tags r:id="rId24"/>
              </p:custDataLst>
            </p:nvPr>
          </p:nvSpPr>
          <p:spPr>
            <a:xfrm rot="16200000">
              <a:off x="4663856" y="1118990"/>
              <a:ext cx="165100" cy="165100"/>
            </a:xfrm>
            <a:prstGeom prst="flowChartMerge">
              <a:avLst/>
            </a:prstGeom>
            <a:solidFill>
              <a:srgbClr val="FFFF00"/>
            </a:solidFill>
            <a:ln w="12700" cap="flat" cmpd="sng" algn="ctr">
              <a:noFill/>
              <a:prstDash val="solid"/>
              <a:miter lim="800000"/>
            </a:ln>
            <a:effectLst>
              <a:outerShdw blurRad="63500">
                <a:scrgbClr r="0" g="0" b="0">
                  <a:alpha val="50000"/>
                </a:scrgbClr>
              </a:outerShdw>
            </a:effectLst>
            <a:scene3d>
              <a:camera prst="orthographicFront"/>
              <a:lightRig rig="threePt" dir="t"/>
            </a:scene3d>
            <a:sp3d>
              <a:bevelT h="127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cs typeface="B Nazanin" panose="00000400000000000000" pitchFamily="2" charset="-78"/>
              </a:endParaRPr>
            </a:p>
          </p:txBody>
        </p:sp>
        <p:sp>
          <p:nvSpPr>
            <p:cNvPr id="35" name="TextBox 215"/>
            <p:cNvSpPr txBox="1">
              <a:spLocks noChangeArrowheads="1"/>
            </p:cNvSpPr>
            <p:nvPr>
              <p:custDataLst>
                <p:tags r:id="rId25"/>
              </p:custDataLst>
            </p:nvPr>
          </p:nvSpPr>
          <p:spPr bwMode="auto">
            <a:xfrm>
              <a:off x="4089400" y="624952"/>
              <a:ext cx="1119189" cy="586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rtl="1">
                <a:lnSpc>
                  <a:spcPct val="100000"/>
                </a:lnSpc>
                <a:spcBef>
                  <a:spcPct val="0"/>
                </a:spcBef>
                <a:buFontTx/>
                <a:buNone/>
              </a:pPr>
              <a:r>
                <a:rPr lang="fa-IR" altLang="en-US" sz="1000">
                  <a:ea typeface="2  Mitra"/>
                  <a:cs typeface="B Nazanin" panose="00000400000000000000" pitchFamily="2" charset="-78"/>
                </a:rPr>
                <a:t>ارائه فیدبک های کارفرما بر روی کلیه خروجی های فاز </a:t>
              </a:r>
              <a:r>
                <a:rPr lang="fa-IR" altLang="en-US" sz="1000" u="sng">
                  <a:ea typeface="2  Mitra"/>
                  <a:cs typeface="B Nazanin" panose="00000400000000000000" pitchFamily="2" charset="-78"/>
                </a:rPr>
                <a:t>1</a:t>
              </a:r>
              <a:endParaRPr lang="en-US" altLang="en-US" sz="1000" u="sng">
                <a:ea typeface="2  Mitra"/>
                <a:cs typeface="B Nazanin" panose="00000400000000000000" pitchFamily="2" charset="-78"/>
              </a:endParaRPr>
            </a:p>
          </p:txBody>
        </p:sp>
        <p:sp>
          <p:nvSpPr>
            <p:cNvPr id="36" name="TextBox 35"/>
            <p:cNvSpPr txBox="1"/>
            <p:nvPr>
              <p:custDataLst>
                <p:tags r:id="rId26"/>
              </p:custDataLst>
            </p:nvPr>
          </p:nvSpPr>
          <p:spPr>
            <a:xfrm>
              <a:off x="4699000" y="1344613"/>
              <a:ext cx="84507" cy="205393"/>
            </a:xfrm>
            <a:prstGeom prst="rect">
              <a:avLst/>
            </a:prstGeom>
            <a:noFill/>
          </p:spPr>
          <p:txBody>
            <a:bodyPr wrap="none" lIns="0" tIns="0" rIns="0" bIns="0">
              <a:spAutoFit/>
            </a:bodyPr>
            <a:lstStyle>
              <a:defPPr>
                <a:defRPr lang="en-US"/>
              </a:defPPr>
              <a:lvl1pPr>
                <a:defRPr sz="800">
                  <a:cs typeface="2  Mitra_2 (MRT)" panose="00000700000000000000" pitchFamily="2" charset="-78"/>
                </a:defRPr>
              </a:lvl1pPr>
            </a:lstStyle>
            <a:p>
              <a:pPr>
                <a:defRPr/>
              </a:pPr>
              <a:r>
                <a:rPr lang="fa-IR" sz="1050" dirty="0">
                  <a:cs typeface="B Nazanin" panose="00000400000000000000" pitchFamily="2" charset="-78"/>
                </a:rPr>
                <a:t>7</a:t>
              </a:r>
              <a:endParaRPr lang="en-US" sz="1050" dirty="0">
                <a:cs typeface="B Nazanin" panose="00000400000000000000" pitchFamily="2" charset="-78"/>
              </a:endParaRPr>
            </a:p>
          </p:txBody>
        </p:sp>
        <p:cxnSp>
          <p:nvCxnSpPr>
            <p:cNvPr id="37" name="Straight Connector 36"/>
            <p:cNvCxnSpPr/>
            <p:nvPr>
              <p:custDataLst>
                <p:tags r:id="rId27"/>
              </p:custDataLst>
            </p:nvPr>
          </p:nvCxnSpPr>
          <p:spPr>
            <a:xfrm>
              <a:off x="10602913" y="1671638"/>
              <a:ext cx="0" cy="1371600"/>
            </a:xfrm>
            <a:prstGeom prst="line">
              <a:avLst/>
            </a:prstGeom>
            <a:ln w="15875">
              <a:solidFill>
                <a:srgbClr val="4F81BD"/>
              </a:solidFill>
              <a:headEnd type="none"/>
              <a:tailEnd type="none"/>
            </a:ln>
            <a:effectLst>
              <a:outerShdw blurRad="63500">
                <a:scrgbClr r="0" g="0" b="0">
                  <a:alpha val="50000"/>
                </a:scrgbClr>
              </a:outerShdw>
            </a:effectLst>
          </p:spPr>
          <p:style>
            <a:lnRef idx="1">
              <a:schemeClr val="accent1"/>
            </a:lnRef>
            <a:fillRef idx="0">
              <a:schemeClr val="accent1"/>
            </a:fillRef>
            <a:effectRef idx="0">
              <a:schemeClr val="accent1"/>
            </a:effectRef>
            <a:fontRef idx="minor">
              <a:schemeClr val="tx1"/>
            </a:fontRef>
          </p:style>
        </p:cxnSp>
        <p:sp>
          <p:nvSpPr>
            <p:cNvPr id="38" name="Flowchart: Merge 37"/>
            <p:cNvSpPr/>
            <p:nvPr>
              <p:custDataLst>
                <p:tags r:id="rId28"/>
              </p:custDataLst>
            </p:nvPr>
          </p:nvSpPr>
          <p:spPr>
            <a:xfrm rot="16200000">
              <a:off x="10609221" y="1673464"/>
              <a:ext cx="165100" cy="165100"/>
            </a:xfrm>
            <a:prstGeom prst="flowChartMerge">
              <a:avLst/>
            </a:prstGeom>
            <a:solidFill>
              <a:srgbClr val="FFFF00"/>
            </a:solidFill>
            <a:ln w="12700" cap="flat" cmpd="sng" algn="ctr">
              <a:noFill/>
              <a:prstDash val="solid"/>
              <a:miter lim="800000"/>
            </a:ln>
            <a:effectLst>
              <a:outerShdw blurRad="63500">
                <a:scrgbClr r="0" g="0" b="0">
                  <a:alpha val="50000"/>
                </a:scrgbClr>
              </a:outerShdw>
            </a:effectLst>
            <a:scene3d>
              <a:camera prst="orthographicFront"/>
              <a:lightRig rig="threePt" dir="t"/>
            </a:scene3d>
            <a:sp3d>
              <a:bevelT h="127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cs typeface="B Nazanin" panose="00000400000000000000" pitchFamily="2" charset="-78"/>
              </a:endParaRPr>
            </a:p>
          </p:txBody>
        </p:sp>
        <p:sp>
          <p:nvSpPr>
            <p:cNvPr id="39" name="TextBox 227"/>
            <p:cNvSpPr txBox="1">
              <a:spLocks noChangeArrowheads="1"/>
            </p:cNvSpPr>
            <p:nvPr>
              <p:custDataLst>
                <p:tags r:id="rId29"/>
              </p:custDataLst>
            </p:nvPr>
          </p:nvSpPr>
          <p:spPr bwMode="auto">
            <a:xfrm>
              <a:off x="8985250" y="1827213"/>
              <a:ext cx="893763" cy="516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rtl="1">
                <a:lnSpc>
                  <a:spcPct val="80000"/>
                </a:lnSpc>
                <a:spcBef>
                  <a:spcPct val="0"/>
                </a:spcBef>
                <a:buFontTx/>
                <a:buNone/>
              </a:pPr>
              <a:r>
                <a:rPr lang="fa-IR" altLang="en-US" sz="1100">
                  <a:ea typeface="2  Mitra"/>
                  <a:cs typeface="B Nazanin" panose="00000400000000000000" pitchFamily="2" charset="-78"/>
                </a:rPr>
                <a:t>ارائه و تصویب طراحی استاندارد </a:t>
              </a:r>
              <a:endParaRPr lang="en-US" altLang="en-US" sz="1100">
                <a:ea typeface="2  Mitra"/>
                <a:cs typeface="B Nazanin" panose="00000400000000000000" pitchFamily="2" charset="-78"/>
              </a:endParaRPr>
            </a:p>
          </p:txBody>
        </p:sp>
        <p:sp>
          <p:nvSpPr>
            <p:cNvPr id="40" name="TextBox 39"/>
            <p:cNvSpPr txBox="1"/>
            <p:nvPr>
              <p:custDataLst>
                <p:tags r:id="rId30"/>
              </p:custDataLst>
            </p:nvPr>
          </p:nvSpPr>
          <p:spPr>
            <a:xfrm>
              <a:off x="10621963" y="1901825"/>
              <a:ext cx="169010" cy="205393"/>
            </a:xfrm>
            <a:prstGeom prst="rect">
              <a:avLst/>
            </a:prstGeom>
            <a:noFill/>
          </p:spPr>
          <p:txBody>
            <a:bodyPr wrap="none" lIns="0" tIns="0" rIns="0" bIns="0">
              <a:spAutoFit/>
            </a:bodyPr>
            <a:lstStyle>
              <a:defPPr>
                <a:defRPr lang="en-US"/>
              </a:defPPr>
              <a:lvl1pPr>
                <a:defRPr sz="800">
                  <a:cs typeface="2  Mitra_2 (MRT)" panose="00000700000000000000" pitchFamily="2" charset="-78"/>
                </a:defRPr>
              </a:lvl1pPr>
            </a:lstStyle>
            <a:p>
              <a:pPr>
                <a:defRPr/>
              </a:pPr>
              <a:r>
                <a:rPr lang="fa-IR" sz="1050" dirty="0">
                  <a:cs typeface="B Nazanin" panose="00000400000000000000" pitchFamily="2" charset="-78"/>
                </a:rPr>
                <a:t>30</a:t>
              </a:r>
              <a:endParaRPr lang="en-US" sz="1050" dirty="0">
                <a:cs typeface="B Nazanin" panose="00000400000000000000" pitchFamily="2" charset="-78"/>
              </a:endParaRPr>
            </a:p>
          </p:txBody>
        </p:sp>
        <p:sp>
          <p:nvSpPr>
            <p:cNvPr id="41" name="Rectangle 40"/>
            <p:cNvSpPr/>
            <p:nvPr/>
          </p:nvSpPr>
          <p:spPr>
            <a:xfrm>
              <a:off x="225425" y="196850"/>
              <a:ext cx="2236788" cy="409575"/>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1200" b="1" dirty="0">
                  <a:cs typeface="B Nazanin" panose="00000400000000000000" pitchFamily="2" charset="-78"/>
                </a:rPr>
                <a:t>پروژه های نوآوری محصول</a:t>
              </a:r>
              <a:endParaRPr lang="en-US" sz="1200" b="1" dirty="0">
                <a:cs typeface="B Nazanin" panose="00000400000000000000" pitchFamily="2" charset="-78"/>
              </a:endParaRPr>
            </a:p>
          </p:txBody>
        </p:sp>
        <p:sp>
          <p:nvSpPr>
            <p:cNvPr id="42" name="TextBox 64"/>
            <p:cNvSpPr txBox="1">
              <a:spLocks noChangeArrowheads="1"/>
            </p:cNvSpPr>
            <p:nvPr>
              <p:custDataLst>
                <p:tags r:id="rId31"/>
              </p:custDataLst>
            </p:nvPr>
          </p:nvSpPr>
          <p:spPr bwMode="auto">
            <a:xfrm>
              <a:off x="2435225" y="1385888"/>
              <a:ext cx="1717674" cy="312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rtl="1">
                <a:lnSpc>
                  <a:spcPct val="80000"/>
                </a:lnSpc>
                <a:spcBef>
                  <a:spcPct val="0"/>
                </a:spcBef>
                <a:buFontTx/>
                <a:buNone/>
              </a:pPr>
              <a:r>
                <a:rPr lang="fa-IR" altLang="en-US" sz="1000">
                  <a:ea typeface="2  Mitra"/>
                  <a:cs typeface="B Nazanin" panose="00000400000000000000" pitchFamily="2" charset="-78"/>
                </a:rPr>
                <a:t>ارائه نتایج تحقیقات برند و به مدیران و دریافت نظرات نهایی</a:t>
              </a:r>
              <a:endParaRPr lang="fa-IR" altLang="en-US" sz="1000" u="sng">
                <a:ea typeface="2  Mitra"/>
                <a:cs typeface="B Nazanin" panose="00000400000000000000" pitchFamily="2" charset="-78"/>
              </a:endParaRPr>
            </a:p>
          </p:txBody>
        </p:sp>
        <p:cxnSp>
          <p:nvCxnSpPr>
            <p:cNvPr id="43" name="Straight Connector 42"/>
            <p:cNvCxnSpPr/>
            <p:nvPr>
              <p:custDataLst>
                <p:tags r:id="rId32"/>
              </p:custDataLst>
            </p:nvPr>
          </p:nvCxnSpPr>
          <p:spPr>
            <a:xfrm>
              <a:off x="6176963" y="1408113"/>
              <a:ext cx="0" cy="1646237"/>
            </a:xfrm>
            <a:prstGeom prst="line">
              <a:avLst/>
            </a:prstGeom>
            <a:ln w="15875">
              <a:solidFill>
                <a:srgbClr val="4F81BD"/>
              </a:solidFill>
              <a:headEnd type="none"/>
              <a:tailEnd type="none"/>
            </a:ln>
            <a:effectLst>
              <a:outerShdw blurRad="63500">
                <a:scrgbClr r="0" g="0" b="0">
                  <a:alpha val="50000"/>
                </a:scrgbClr>
              </a:outerShdw>
            </a:effectLst>
          </p:spPr>
          <p:style>
            <a:lnRef idx="1">
              <a:schemeClr val="accent1"/>
            </a:lnRef>
            <a:fillRef idx="0">
              <a:schemeClr val="accent1"/>
            </a:fillRef>
            <a:effectRef idx="0">
              <a:schemeClr val="accent1"/>
            </a:effectRef>
            <a:fontRef idx="minor">
              <a:schemeClr val="tx1"/>
            </a:fontRef>
          </p:style>
        </p:cxnSp>
        <p:sp>
          <p:nvSpPr>
            <p:cNvPr id="44" name="Flowchart: Merge 43"/>
            <p:cNvSpPr/>
            <p:nvPr>
              <p:custDataLst>
                <p:tags r:id="rId33"/>
              </p:custDataLst>
            </p:nvPr>
          </p:nvSpPr>
          <p:spPr>
            <a:xfrm rot="16200000">
              <a:off x="6181615" y="1379862"/>
              <a:ext cx="165100" cy="165100"/>
            </a:xfrm>
            <a:prstGeom prst="flowChartMerge">
              <a:avLst/>
            </a:prstGeom>
            <a:solidFill>
              <a:srgbClr val="FFFF00"/>
            </a:solidFill>
            <a:ln w="12700" cap="flat" cmpd="sng" algn="ctr">
              <a:noFill/>
              <a:prstDash val="solid"/>
              <a:miter lim="800000"/>
            </a:ln>
            <a:effectLst>
              <a:outerShdw blurRad="63500">
                <a:scrgbClr r="0" g="0" b="0">
                  <a:alpha val="50000"/>
                </a:scrgbClr>
              </a:outerShdw>
            </a:effectLst>
            <a:scene3d>
              <a:camera prst="orthographicFront"/>
              <a:lightRig rig="threePt" dir="t"/>
            </a:scene3d>
            <a:sp3d>
              <a:bevelT h="127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cs typeface="B Nazanin" panose="00000400000000000000" pitchFamily="2" charset="-78"/>
              </a:endParaRPr>
            </a:p>
          </p:txBody>
        </p:sp>
        <p:sp>
          <p:nvSpPr>
            <p:cNvPr id="45" name="TextBox 67"/>
            <p:cNvSpPr txBox="1">
              <a:spLocks noChangeArrowheads="1"/>
            </p:cNvSpPr>
            <p:nvPr>
              <p:custDataLst>
                <p:tags r:id="rId34"/>
              </p:custDataLst>
            </p:nvPr>
          </p:nvSpPr>
          <p:spPr bwMode="auto">
            <a:xfrm>
              <a:off x="5880100" y="928957"/>
              <a:ext cx="647700" cy="586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rtl="1">
                <a:lnSpc>
                  <a:spcPct val="100000"/>
                </a:lnSpc>
                <a:spcBef>
                  <a:spcPct val="0"/>
                </a:spcBef>
                <a:buFontTx/>
                <a:buNone/>
              </a:pPr>
              <a:r>
                <a:rPr lang="fa-IR" altLang="en-US" sz="1000">
                  <a:ea typeface="2  Mitra"/>
                  <a:cs typeface="B Nazanin" panose="00000400000000000000" pitchFamily="2" charset="-78"/>
                </a:rPr>
                <a:t>پایان مهلت دریافت نام و شعار</a:t>
              </a:r>
              <a:endParaRPr lang="en-US" altLang="en-US" sz="1000">
                <a:ea typeface="2  Mitra"/>
                <a:cs typeface="B Nazanin" panose="00000400000000000000" pitchFamily="2" charset="-78"/>
              </a:endParaRPr>
            </a:p>
          </p:txBody>
        </p:sp>
        <p:sp>
          <p:nvSpPr>
            <p:cNvPr id="46" name="TextBox 45"/>
            <p:cNvSpPr txBox="1"/>
            <p:nvPr>
              <p:custDataLst>
                <p:tags r:id="rId35"/>
              </p:custDataLst>
            </p:nvPr>
          </p:nvSpPr>
          <p:spPr>
            <a:xfrm>
              <a:off x="6203951" y="1924050"/>
              <a:ext cx="169010" cy="205393"/>
            </a:xfrm>
            <a:prstGeom prst="rect">
              <a:avLst/>
            </a:prstGeom>
            <a:noFill/>
          </p:spPr>
          <p:txBody>
            <a:bodyPr wrap="none" lIns="0" tIns="0" rIns="0" bIns="0">
              <a:spAutoFit/>
            </a:bodyPr>
            <a:lstStyle>
              <a:defPPr>
                <a:defRPr lang="en-US"/>
              </a:defPPr>
              <a:lvl1pPr>
                <a:defRPr sz="800">
                  <a:cs typeface="2  Mitra_2 (MRT)" panose="00000700000000000000" pitchFamily="2" charset="-78"/>
                </a:defRPr>
              </a:lvl1pPr>
            </a:lstStyle>
            <a:p>
              <a:pPr>
                <a:defRPr/>
              </a:pPr>
              <a:r>
                <a:rPr lang="fa-IR" sz="1050" dirty="0">
                  <a:cs typeface="B Nazanin" panose="00000400000000000000" pitchFamily="2" charset="-78"/>
                </a:rPr>
                <a:t>13</a:t>
              </a:r>
              <a:endParaRPr lang="en-US" sz="1050" dirty="0">
                <a:cs typeface="B Nazanin" panose="00000400000000000000" pitchFamily="2" charset="-78"/>
              </a:endParaRPr>
            </a:p>
          </p:txBody>
        </p:sp>
        <p:cxnSp>
          <p:nvCxnSpPr>
            <p:cNvPr id="47" name="Straight Connector 46"/>
            <p:cNvCxnSpPr/>
            <p:nvPr>
              <p:custDataLst>
                <p:tags r:id="rId36"/>
              </p:custDataLst>
            </p:nvPr>
          </p:nvCxnSpPr>
          <p:spPr>
            <a:xfrm>
              <a:off x="7043738" y="2540000"/>
              <a:ext cx="0" cy="498475"/>
            </a:xfrm>
            <a:prstGeom prst="line">
              <a:avLst/>
            </a:prstGeom>
            <a:ln w="15875">
              <a:solidFill>
                <a:srgbClr val="4F81BD"/>
              </a:solidFill>
              <a:headEnd type="none"/>
              <a:tailEnd type="none"/>
            </a:ln>
            <a:effectLst>
              <a:outerShdw blurRad="63500">
                <a:scrgbClr r="0" g="0" b="0">
                  <a:alpha val="50000"/>
                </a:scrgbClr>
              </a:outerShdw>
            </a:effectLst>
          </p:spPr>
          <p:style>
            <a:lnRef idx="1">
              <a:schemeClr val="accent1"/>
            </a:lnRef>
            <a:fillRef idx="0">
              <a:schemeClr val="accent1"/>
            </a:fillRef>
            <a:effectRef idx="0">
              <a:schemeClr val="accent1"/>
            </a:effectRef>
            <a:fontRef idx="minor">
              <a:schemeClr val="tx1"/>
            </a:fontRef>
          </p:style>
        </p:cxnSp>
        <p:sp>
          <p:nvSpPr>
            <p:cNvPr id="48" name="Flowchart: Merge 47"/>
            <p:cNvSpPr/>
            <p:nvPr>
              <p:custDataLst>
                <p:tags r:id="rId37"/>
              </p:custDataLst>
            </p:nvPr>
          </p:nvSpPr>
          <p:spPr>
            <a:xfrm rot="16200000">
              <a:off x="7068857" y="2536163"/>
              <a:ext cx="165100" cy="165100"/>
            </a:xfrm>
            <a:prstGeom prst="flowChartMerge">
              <a:avLst/>
            </a:prstGeom>
            <a:solidFill>
              <a:srgbClr val="FFFF00"/>
            </a:solidFill>
            <a:ln w="12700" cap="flat" cmpd="sng" algn="ctr">
              <a:noFill/>
              <a:prstDash val="solid"/>
              <a:miter lim="800000"/>
            </a:ln>
            <a:effectLst>
              <a:outerShdw blurRad="63500">
                <a:scrgbClr r="0" g="0" b="0">
                  <a:alpha val="50000"/>
                </a:scrgbClr>
              </a:outerShdw>
            </a:effectLst>
            <a:scene3d>
              <a:camera prst="orthographicFront"/>
              <a:lightRig rig="threePt" dir="t"/>
            </a:scene3d>
            <a:sp3d>
              <a:bevelT h="127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cs typeface="B Nazanin" panose="00000400000000000000" pitchFamily="2" charset="-78"/>
              </a:endParaRPr>
            </a:p>
          </p:txBody>
        </p:sp>
        <p:sp>
          <p:nvSpPr>
            <p:cNvPr id="49" name="TextBox 48"/>
            <p:cNvSpPr txBox="1"/>
            <p:nvPr>
              <p:custDataLst>
                <p:tags r:id="rId38"/>
              </p:custDataLst>
            </p:nvPr>
          </p:nvSpPr>
          <p:spPr>
            <a:xfrm>
              <a:off x="7108825" y="2757488"/>
              <a:ext cx="169010" cy="205393"/>
            </a:xfrm>
            <a:prstGeom prst="rect">
              <a:avLst/>
            </a:prstGeom>
            <a:noFill/>
          </p:spPr>
          <p:txBody>
            <a:bodyPr wrap="none" lIns="0" tIns="0" rIns="0" bIns="0">
              <a:spAutoFit/>
            </a:bodyPr>
            <a:lstStyle/>
            <a:p>
              <a:pPr>
                <a:defRPr/>
              </a:pPr>
              <a:r>
                <a:rPr lang="fa-IR" sz="1050" dirty="0">
                  <a:cs typeface="B Nazanin" panose="00000400000000000000" pitchFamily="2" charset="-78"/>
                </a:rPr>
                <a:t>20</a:t>
              </a:r>
              <a:endParaRPr lang="en-US" sz="1050" dirty="0">
                <a:cs typeface="B Nazanin" panose="00000400000000000000" pitchFamily="2" charset="-78"/>
              </a:endParaRPr>
            </a:p>
          </p:txBody>
        </p:sp>
        <p:sp>
          <p:nvSpPr>
            <p:cNvPr id="50" name="TextBox 72"/>
            <p:cNvSpPr txBox="1">
              <a:spLocks noChangeArrowheads="1"/>
            </p:cNvSpPr>
            <p:nvPr>
              <p:custDataLst>
                <p:tags r:id="rId39"/>
              </p:custDataLst>
            </p:nvPr>
          </p:nvSpPr>
          <p:spPr bwMode="auto">
            <a:xfrm>
              <a:off x="6532562" y="2384425"/>
              <a:ext cx="969962" cy="312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rtl="1">
                <a:lnSpc>
                  <a:spcPct val="80000"/>
                </a:lnSpc>
                <a:spcBef>
                  <a:spcPct val="0"/>
                </a:spcBef>
                <a:buFontTx/>
                <a:buNone/>
              </a:pPr>
              <a:r>
                <a:rPr lang="fa-IR" altLang="en-US" sz="1000">
                  <a:ea typeface="2  Mitra"/>
                  <a:cs typeface="B Nazanin" panose="00000400000000000000" pitchFamily="2" charset="-78"/>
                </a:rPr>
                <a:t>پایان مهلت دریافت لوگو</a:t>
              </a:r>
              <a:endParaRPr lang="en-US" altLang="en-US" sz="1000">
                <a:ea typeface="2  Mitra"/>
                <a:cs typeface="B Nazanin" panose="00000400000000000000" pitchFamily="2" charset="-78"/>
              </a:endParaRPr>
            </a:p>
          </p:txBody>
        </p:sp>
        <p:cxnSp>
          <p:nvCxnSpPr>
            <p:cNvPr id="51" name="Straight Connector 50"/>
            <p:cNvCxnSpPr/>
            <p:nvPr>
              <p:custDataLst>
                <p:tags r:id="rId40"/>
              </p:custDataLst>
            </p:nvPr>
          </p:nvCxnSpPr>
          <p:spPr>
            <a:xfrm>
              <a:off x="8293100" y="1693863"/>
              <a:ext cx="0" cy="1371600"/>
            </a:xfrm>
            <a:prstGeom prst="line">
              <a:avLst/>
            </a:prstGeom>
            <a:ln w="15875">
              <a:solidFill>
                <a:srgbClr val="4F81BD"/>
              </a:solidFill>
              <a:headEnd type="none"/>
              <a:tailEnd type="none"/>
            </a:ln>
            <a:effectLst>
              <a:outerShdw blurRad="63500">
                <a:scrgbClr r="0" g="0" b="0">
                  <a:alpha val="50000"/>
                </a:scrgbClr>
              </a:outerShdw>
            </a:effectLst>
          </p:spPr>
          <p:style>
            <a:lnRef idx="1">
              <a:schemeClr val="accent1"/>
            </a:lnRef>
            <a:fillRef idx="0">
              <a:schemeClr val="accent1"/>
            </a:fillRef>
            <a:effectRef idx="0">
              <a:schemeClr val="accent1"/>
            </a:effectRef>
            <a:fontRef idx="minor">
              <a:schemeClr val="tx1"/>
            </a:fontRef>
          </p:style>
        </p:cxnSp>
        <p:sp>
          <p:nvSpPr>
            <p:cNvPr id="52" name="Flowchart: Merge 51"/>
            <p:cNvSpPr/>
            <p:nvPr>
              <p:custDataLst>
                <p:tags r:id="rId41"/>
              </p:custDataLst>
            </p:nvPr>
          </p:nvSpPr>
          <p:spPr>
            <a:xfrm rot="16200000">
              <a:off x="8319258" y="1671697"/>
              <a:ext cx="165100" cy="165100"/>
            </a:xfrm>
            <a:prstGeom prst="flowChartMerge">
              <a:avLst/>
            </a:prstGeom>
            <a:solidFill>
              <a:srgbClr val="FFFF00"/>
            </a:solidFill>
            <a:ln w="12700" cap="flat" cmpd="sng" algn="ctr">
              <a:noFill/>
              <a:prstDash val="solid"/>
              <a:miter lim="800000"/>
            </a:ln>
            <a:effectLst>
              <a:outerShdw blurRad="63500">
                <a:scrgbClr r="0" g="0" b="0">
                  <a:alpha val="50000"/>
                </a:scrgbClr>
              </a:outerShdw>
            </a:effectLst>
            <a:scene3d>
              <a:camera prst="orthographicFront"/>
              <a:lightRig rig="threePt" dir="t"/>
            </a:scene3d>
            <a:sp3d>
              <a:bevelT h="127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cs typeface="B Nazanin" panose="00000400000000000000" pitchFamily="2" charset="-78"/>
              </a:endParaRPr>
            </a:p>
          </p:txBody>
        </p:sp>
        <p:sp>
          <p:nvSpPr>
            <p:cNvPr id="53" name="TextBox 75"/>
            <p:cNvSpPr txBox="1">
              <a:spLocks noChangeArrowheads="1"/>
            </p:cNvSpPr>
            <p:nvPr>
              <p:custDataLst>
                <p:tags r:id="rId42"/>
              </p:custDataLst>
            </p:nvPr>
          </p:nvSpPr>
          <p:spPr bwMode="auto">
            <a:xfrm>
              <a:off x="7683500" y="772066"/>
              <a:ext cx="1370013" cy="1173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rtl="1">
                <a:lnSpc>
                  <a:spcPct val="150000"/>
                </a:lnSpc>
                <a:spcBef>
                  <a:spcPct val="0"/>
                </a:spcBef>
                <a:buFontTx/>
                <a:buNone/>
              </a:pPr>
              <a:r>
                <a:rPr lang="fa-IR" altLang="en-US" sz="1000" dirty="0">
                  <a:ea typeface="2  Mitra"/>
                  <a:cs typeface="B Nazanin" panose="00000400000000000000" pitchFamily="2" charset="-78"/>
                </a:rPr>
                <a:t>پایان فاز </a:t>
              </a:r>
              <a:r>
                <a:rPr lang="fa-IR" altLang="en-US" sz="1000" u="sng" dirty="0">
                  <a:ea typeface="2  Mitra"/>
                  <a:cs typeface="B Nazanin" panose="00000400000000000000" pitchFamily="2" charset="-78"/>
                </a:rPr>
                <a:t>2</a:t>
              </a:r>
              <a:endParaRPr lang="en-US" altLang="en-US" sz="1000" u="sng" dirty="0">
                <a:ea typeface="2  Mitra"/>
                <a:cs typeface="B Nazanin" panose="00000400000000000000" pitchFamily="2" charset="-78"/>
              </a:endParaRPr>
            </a:p>
            <a:p>
              <a:pPr algn="ctr" rtl="1">
                <a:lnSpc>
                  <a:spcPct val="150000"/>
                </a:lnSpc>
                <a:spcBef>
                  <a:spcPct val="0"/>
                </a:spcBef>
                <a:buFontTx/>
                <a:buNone/>
              </a:pPr>
              <a:r>
                <a:rPr lang="fa-IR" altLang="en-US" sz="1000" dirty="0">
                  <a:ea typeface="2  Mitra"/>
                  <a:cs typeface="B Nazanin" panose="00000400000000000000" pitchFamily="2" charset="-78"/>
                </a:rPr>
                <a:t>اعلام نتایج داوربی و نهایی شدن لوگو</a:t>
              </a:r>
            </a:p>
            <a:p>
              <a:pPr algn="ctr" rtl="1">
                <a:lnSpc>
                  <a:spcPct val="150000"/>
                </a:lnSpc>
                <a:spcBef>
                  <a:spcPct val="0"/>
                </a:spcBef>
                <a:buFontTx/>
                <a:buNone/>
              </a:pPr>
              <a:r>
                <a:rPr lang="fa-IR" altLang="en-US" sz="1000" dirty="0">
                  <a:ea typeface="2  Mitra"/>
                  <a:cs typeface="B Nazanin" panose="00000400000000000000" pitchFamily="2" charset="-78"/>
                </a:rPr>
                <a:t>شروع فاز </a:t>
              </a:r>
              <a:r>
                <a:rPr lang="fa-IR" altLang="en-US" sz="1000" u="sng" dirty="0">
                  <a:ea typeface="2  Mitra"/>
                  <a:cs typeface="B Nazanin" panose="00000400000000000000" pitchFamily="2" charset="-78"/>
                </a:rPr>
                <a:t>3</a:t>
              </a:r>
            </a:p>
          </p:txBody>
        </p:sp>
        <p:sp>
          <p:nvSpPr>
            <p:cNvPr id="54" name="TextBox 53"/>
            <p:cNvSpPr txBox="1"/>
            <p:nvPr>
              <p:custDataLst>
                <p:tags r:id="rId43"/>
              </p:custDataLst>
            </p:nvPr>
          </p:nvSpPr>
          <p:spPr>
            <a:xfrm>
              <a:off x="8345488" y="1871663"/>
              <a:ext cx="169010" cy="205393"/>
            </a:xfrm>
            <a:prstGeom prst="rect">
              <a:avLst/>
            </a:prstGeom>
            <a:noFill/>
          </p:spPr>
          <p:txBody>
            <a:bodyPr wrap="none" lIns="0" tIns="0" rIns="0" bIns="0">
              <a:spAutoFit/>
            </a:bodyPr>
            <a:lstStyle>
              <a:defPPr>
                <a:defRPr lang="en-US"/>
              </a:defPPr>
              <a:lvl1pPr>
                <a:defRPr sz="800">
                  <a:cs typeface="2  Mitra_2 (MRT)" panose="00000700000000000000" pitchFamily="2" charset="-78"/>
                </a:defRPr>
              </a:lvl1pPr>
            </a:lstStyle>
            <a:p>
              <a:pPr>
                <a:defRPr/>
              </a:pPr>
              <a:r>
                <a:rPr lang="fa-IR" sz="1050" dirty="0">
                  <a:cs typeface="B Nazanin" panose="00000400000000000000" pitchFamily="2" charset="-78"/>
                </a:rPr>
                <a:t>30</a:t>
              </a:r>
              <a:endParaRPr lang="en-US" sz="1050" dirty="0">
                <a:cs typeface="B Nazanin" panose="00000400000000000000" pitchFamily="2" charset="-78"/>
              </a:endParaRPr>
            </a:p>
          </p:txBody>
        </p:sp>
        <p:sp>
          <p:nvSpPr>
            <p:cNvPr id="55" name="Chevron 54"/>
            <p:cNvSpPr/>
            <p:nvPr>
              <p:custDataLst>
                <p:tags r:id="rId44"/>
              </p:custDataLst>
            </p:nvPr>
          </p:nvSpPr>
          <p:spPr>
            <a:xfrm>
              <a:off x="1598613" y="5275263"/>
              <a:ext cx="9023350" cy="1016000"/>
            </a:xfrm>
            <a:prstGeom prst="chevron">
              <a:avLst/>
            </a:prstGeom>
            <a:ln/>
            <a:extLst>
              <a:ext uri="{53640926-AAD7-44D8-BBD7-CCE9431645EC}">
                <a14:shadowObscured xmlns:a14="http://schemas.microsoft.com/office/drawing/2010/main" val="1"/>
              </a:ext>
            </a:extLst>
          </p:spPr>
          <p:style>
            <a:lnRef idx="1">
              <a:schemeClr val="accent6"/>
            </a:lnRef>
            <a:fillRef idx="2">
              <a:schemeClr val="accent6"/>
            </a:fillRef>
            <a:effectRef idx="1">
              <a:schemeClr val="accent6"/>
            </a:effectRef>
            <a:fontRef idx="minor">
              <a:schemeClr val="dk1"/>
            </a:fontRef>
          </p:style>
          <p:txBody>
            <a:bodyPr anchor="ctr"/>
            <a:lstStyle/>
            <a:p>
              <a:pPr algn="ctr">
                <a:lnSpc>
                  <a:spcPct val="150000"/>
                </a:lnSpc>
                <a:defRPr/>
              </a:pPr>
              <a:endParaRPr lang="fa-IR" sz="1100" dirty="0">
                <a:solidFill>
                  <a:schemeClr val="tx1"/>
                </a:solidFill>
                <a:cs typeface="B Nazanin" panose="00000400000000000000" pitchFamily="2" charset="-78"/>
              </a:endParaRPr>
            </a:p>
            <a:p>
              <a:pPr algn="ctr">
                <a:lnSpc>
                  <a:spcPct val="150000"/>
                </a:lnSpc>
                <a:defRPr/>
              </a:pPr>
              <a:r>
                <a:rPr lang="fa-IR" sz="1100" dirty="0">
                  <a:solidFill>
                    <a:schemeClr val="tx1"/>
                  </a:solidFill>
                  <a:cs typeface="B Nazanin" panose="00000400000000000000" pitchFamily="2" charset="-78"/>
                </a:rPr>
                <a:t>توجه : جزئیات هر یک از فازها به همراه تحویل شدنی های هر فاز به پیوست می باشد . </a:t>
              </a:r>
            </a:p>
            <a:p>
              <a:pPr algn="ctr">
                <a:lnSpc>
                  <a:spcPct val="150000"/>
                </a:lnSpc>
                <a:defRPr/>
              </a:pPr>
              <a:r>
                <a:rPr lang="fa-IR" sz="1100" dirty="0">
                  <a:solidFill>
                    <a:schemeClr val="tx1"/>
                  </a:solidFill>
                  <a:cs typeface="B Nazanin" panose="00000400000000000000" pitchFamily="2" charset="-78"/>
                </a:rPr>
                <a:t>فاز </a:t>
              </a:r>
              <a:r>
                <a:rPr lang="fa-IR" sz="1100" u="sng" dirty="0">
                  <a:solidFill>
                    <a:schemeClr val="tx1"/>
                  </a:solidFill>
                  <a:cs typeface="B Nazanin" panose="00000400000000000000" pitchFamily="2" charset="-78"/>
                </a:rPr>
                <a:t>1</a:t>
              </a:r>
              <a:r>
                <a:rPr lang="fa-IR" sz="1100" dirty="0">
                  <a:solidFill>
                    <a:schemeClr val="tx1"/>
                  </a:solidFill>
                  <a:cs typeface="B Nazanin" panose="00000400000000000000" pitchFamily="2" charset="-78"/>
                </a:rPr>
                <a:t>  شامل تدوین استراتژی </a:t>
              </a:r>
            </a:p>
            <a:p>
              <a:pPr algn="ctr">
                <a:lnSpc>
                  <a:spcPct val="150000"/>
                </a:lnSpc>
                <a:defRPr/>
              </a:pPr>
              <a:r>
                <a:rPr lang="fa-IR" sz="1100" dirty="0">
                  <a:solidFill>
                    <a:schemeClr val="tx1"/>
                  </a:solidFill>
                  <a:cs typeface="B Nazanin" panose="00000400000000000000" pitchFamily="2" charset="-78"/>
                </a:rPr>
                <a:t>فاز </a:t>
              </a:r>
              <a:r>
                <a:rPr lang="fa-IR" sz="1100" u="sng" dirty="0">
                  <a:solidFill>
                    <a:schemeClr val="tx1"/>
                  </a:solidFill>
                  <a:cs typeface="B Nazanin" panose="00000400000000000000" pitchFamily="2" charset="-78"/>
                </a:rPr>
                <a:t>2 </a:t>
              </a:r>
              <a:r>
                <a:rPr lang="fa-IR" sz="1100" dirty="0">
                  <a:solidFill>
                    <a:schemeClr val="tx1"/>
                  </a:solidFill>
                  <a:cs typeface="B Nazanin" panose="00000400000000000000" pitchFamily="2" charset="-78"/>
                </a:rPr>
                <a:t> شامل ارائه طرح، لوگو و شعار  و ...</a:t>
              </a:r>
            </a:p>
            <a:p>
              <a:pPr algn="ctr">
                <a:lnSpc>
                  <a:spcPct val="150000"/>
                </a:lnSpc>
                <a:defRPr/>
              </a:pPr>
              <a:r>
                <a:rPr lang="fa-IR" sz="1100" dirty="0">
                  <a:solidFill>
                    <a:schemeClr val="tx1"/>
                  </a:solidFill>
                  <a:cs typeface="B Nazanin" panose="00000400000000000000" pitchFamily="2" charset="-78"/>
                </a:rPr>
                <a:t>فاز </a:t>
              </a:r>
              <a:r>
                <a:rPr lang="fa-IR" sz="1100" u="sng" dirty="0">
                  <a:solidFill>
                    <a:schemeClr val="tx1"/>
                  </a:solidFill>
                  <a:cs typeface="B Nazanin" panose="00000400000000000000" pitchFamily="2" charset="-78"/>
                </a:rPr>
                <a:t>3</a:t>
              </a:r>
              <a:r>
                <a:rPr lang="fa-IR" sz="1100" dirty="0">
                  <a:solidFill>
                    <a:schemeClr val="tx1"/>
                  </a:solidFill>
                  <a:cs typeface="B Nazanin" panose="00000400000000000000" pitchFamily="2" charset="-78"/>
                </a:rPr>
                <a:t>  شامل ارائه کتابچه برند </a:t>
              </a:r>
              <a:endParaRPr lang="en-US" sz="1100" dirty="0">
                <a:solidFill>
                  <a:schemeClr val="tx1"/>
                </a:solidFill>
                <a:cs typeface="B Nazanin" panose="00000400000000000000" pitchFamily="2" charset="-78"/>
              </a:endParaRPr>
            </a:p>
            <a:p>
              <a:pPr algn="ctr">
                <a:lnSpc>
                  <a:spcPct val="150000"/>
                </a:lnSpc>
                <a:defRPr/>
              </a:pPr>
              <a:endParaRPr lang="en-US" sz="1400" dirty="0">
                <a:solidFill>
                  <a:schemeClr val="tx1"/>
                </a:solidFill>
                <a:cs typeface="B Nazanin" panose="00000400000000000000" pitchFamily="2" charset="-78"/>
              </a:endParaRPr>
            </a:p>
          </p:txBody>
        </p:sp>
        <p:cxnSp>
          <p:nvCxnSpPr>
            <p:cNvPr id="56" name="Straight Connector 55"/>
            <p:cNvCxnSpPr/>
            <p:nvPr>
              <p:custDataLst>
                <p:tags r:id="rId45"/>
              </p:custDataLst>
            </p:nvPr>
          </p:nvCxnSpPr>
          <p:spPr>
            <a:xfrm>
              <a:off x="5286375" y="2509838"/>
              <a:ext cx="0" cy="549275"/>
            </a:xfrm>
            <a:prstGeom prst="line">
              <a:avLst/>
            </a:prstGeom>
            <a:ln w="15875">
              <a:solidFill>
                <a:srgbClr val="4F81BD"/>
              </a:solidFill>
              <a:headEnd type="none"/>
              <a:tailEnd type="none"/>
            </a:ln>
            <a:effectLst>
              <a:outerShdw blurRad="63500">
                <a:scrgbClr r="0" g="0" b="0">
                  <a:alpha val="50000"/>
                </a:scrgbClr>
              </a:outerShdw>
            </a:effectLst>
          </p:spPr>
          <p:style>
            <a:lnRef idx="1">
              <a:schemeClr val="accent1"/>
            </a:lnRef>
            <a:fillRef idx="0">
              <a:schemeClr val="accent1"/>
            </a:fillRef>
            <a:effectRef idx="0">
              <a:schemeClr val="accent1"/>
            </a:effectRef>
            <a:fontRef idx="minor">
              <a:schemeClr val="tx1"/>
            </a:fontRef>
          </p:style>
        </p:cxnSp>
        <p:sp>
          <p:nvSpPr>
            <p:cNvPr id="57" name="Flowchart: Merge 56"/>
            <p:cNvSpPr/>
            <p:nvPr>
              <p:custDataLst>
                <p:tags r:id="rId46"/>
              </p:custDataLst>
            </p:nvPr>
          </p:nvSpPr>
          <p:spPr>
            <a:xfrm rot="16200000">
              <a:off x="5298856" y="2482152"/>
              <a:ext cx="165100" cy="165100"/>
            </a:xfrm>
            <a:prstGeom prst="flowChartMerge">
              <a:avLst/>
            </a:prstGeom>
            <a:solidFill>
              <a:srgbClr val="FFFF00"/>
            </a:solidFill>
            <a:ln w="12700" cap="flat" cmpd="sng" algn="ctr">
              <a:noFill/>
              <a:prstDash val="solid"/>
              <a:miter lim="800000"/>
            </a:ln>
            <a:effectLst>
              <a:outerShdw blurRad="63500">
                <a:scrgbClr r="0" g="0" b="0">
                  <a:alpha val="50000"/>
                </a:scrgbClr>
              </a:outerShdw>
            </a:effectLst>
            <a:scene3d>
              <a:camera prst="orthographicFront"/>
              <a:lightRig rig="threePt" dir="t"/>
            </a:scene3d>
            <a:sp3d>
              <a:bevelT h="127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cs typeface="B Nazanin" panose="00000400000000000000" pitchFamily="2" charset="-78"/>
              </a:endParaRPr>
            </a:p>
          </p:txBody>
        </p:sp>
        <p:sp>
          <p:nvSpPr>
            <p:cNvPr id="58" name="TextBox 57"/>
            <p:cNvSpPr txBox="1"/>
            <p:nvPr>
              <p:custDataLst>
                <p:tags r:id="rId47"/>
              </p:custDataLst>
            </p:nvPr>
          </p:nvSpPr>
          <p:spPr>
            <a:xfrm>
              <a:off x="5334000" y="2652713"/>
              <a:ext cx="169010" cy="205393"/>
            </a:xfrm>
            <a:prstGeom prst="rect">
              <a:avLst/>
            </a:prstGeom>
            <a:noFill/>
          </p:spPr>
          <p:txBody>
            <a:bodyPr wrap="none" lIns="0" tIns="0" rIns="0" bIns="0">
              <a:spAutoFit/>
            </a:bodyPr>
            <a:lstStyle>
              <a:defPPr>
                <a:defRPr lang="en-US"/>
              </a:defPPr>
              <a:lvl1pPr>
                <a:defRPr sz="800">
                  <a:cs typeface="2  Mitra_2 (MRT)" panose="00000700000000000000" pitchFamily="2" charset="-78"/>
                </a:defRPr>
              </a:lvl1pPr>
            </a:lstStyle>
            <a:p>
              <a:pPr>
                <a:defRPr/>
              </a:pPr>
              <a:r>
                <a:rPr lang="fa-IR" sz="1050" dirty="0">
                  <a:cs typeface="B Nazanin" panose="00000400000000000000" pitchFamily="2" charset="-78"/>
                </a:rPr>
                <a:t>10</a:t>
              </a:r>
              <a:endParaRPr lang="en-US" sz="1050" dirty="0">
                <a:cs typeface="B Nazanin" panose="00000400000000000000" pitchFamily="2" charset="-78"/>
              </a:endParaRPr>
            </a:p>
          </p:txBody>
        </p:sp>
        <p:sp>
          <p:nvSpPr>
            <p:cNvPr id="59" name="TextBox 87"/>
            <p:cNvSpPr txBox="1">
              <a:spLocks noChangeArrowheads="1"/>
            </p:cNvSpPr>
            <p:nvPr>
              <p:custDataLst>
                <p:tags r:id="rId48"/>
              </p:custDataLst>
            </p:nvPr>
          </p:nvSpPr>
          <p:spPr bwMode="auto">
            <a:xfrm>
              <a:off x="4902199" y="1534066"/>
              <a:ext cx="968375" cy="1173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rtl="1">
                <a:lnSpc>
                  <a:spcPct val="100000"/>
                </a:lnSpc>
                <a:spcBef>
                  <a:spcPct val="0"/>
                </a:spcBef>
                <a:buFontTx/>
                <a:buNone/>
              </a:pPr>
              <a:r>
                <a:rPr lang="fa-IR" altLang="en-US" sz="1000">
                  <a:ea typeface="2  Mitra"/>
                  <a:cs typeface="B Nazanin" panose="00000400000000000000" pitchFamily="2" charset="-78"/>
                </a:rPr>
                <a:t>پایان فاز </a:t>
              </a:r>
              <a:r>
                <a:rPr lang="fa-IR" altLang="en-US" sz="1000" u="sng">
                  <a:ea typeface="2  Mitra"/>
                  <a:cs typeface="B Nazanin" panose="00000400000000000000" pitchFamily="2" charset="-78"/>
                </a:rPr>
                <a:t>1</a:t>
              </a:r>
            </a:p>
            <a:p>
              <a:pPr algn="ctr" rtl="1">
                <a:lnSpc>
                  <a:spcPct val="100000"/>
                </a:lnSpc>
                <a:spcBef>
                  <a:spcPct val="0"/>
                </a:spcBef>
                <a:buFontTx/>
                <a:buNone/>
              </a:pPr>
              <a:endParaRPr lang="fa-IR" altLang="en-US" sz="500" u="sng">
                <a:ea typeface="2  Mitra"/>
                <a:cs typeface="B Nazanin" panose="00000400000000000000" pitchFamily="2" charset="-78"/>
              </a:endParaRPr>
            </a:p>
            <a:p>
              <a:pPr algn="ctr" rtl="1">
                <a:lnSpc>
                  <a:spcPct val="100000"/>
                </a:lnSpc>
                <a:spcBef>
                  <a:spcPct val="0"/>
                </a:spcBef>
                <a:buFontTx/>
                <a:buNone/>
              </a:pPr>
              <a:r>
                <a:rPr lang="fa-IR" altLang="en-US" sz="1000">
                  <a:ea typeface="2  Mitra"/>
                  <a:cs typeface="B Nazanin" panose="00000400000000000000" pitchFamily="2" charset="-78"/>
                </a:rPr>
                <a:t>تحویل نهایی پلتفرم استراتژی برند با جزئیات</a:t>
              </a:r>
            </a:p>
            <a:p>
              <a:pPr algn="ctr" rtl="1">
                <a:lnSpc>
                  <a:spcPct val="100000"/>
                </a:lnSpc>
                <a:spcBef>
                  <a:spcPct val="0"/>
                </a:spcBef>
                <a:buFontTx/>
                <a:buNone/>
              </a:pPr>
              <a:endParaRPr lang="fa-IR" altLang="en-US" sz="500" u="sng">
                <a:ea typeface="2  Mitra"/>
                <a:cs typeface="B Nazanin" panose="00000400000000000000" pitchFamily="2" charset="-78"/>
              </a:endParaRPr>
            </a:p>
            <a:p>
              <a:pPr algn="ctr" rtl="1">
                <a:lnSpc>
                  <a:spcPct val="100000"/>
                </a:lnSpc>
                <a:spcBef>
                  <a:spcPct val="0"/>
                </a:spcBef>
                <a:buFontTx/>
                <a:buNone/>
              </a:pPr>
              <a:r>
                <a:rPr lang="fa-IR" altLang="en-US" sz="1000">
                  <a:ea typeface="2  Mitra"/>
                  <a:cs typeface="B Nazanin" panose="00000400000000000000" pitchFamily="2" charset="-78"/>
                </a:rPr>
                <a:t>شروع فاز </a:t>
              </a:r>
              <a:r>
                <a:rPr lang="fa-IR" altLang="en-US" sz="1000" u="sng">
                  <a:ea typeface="2  Mitra"/>
                  <a:cs typeface="B Nazanin" panose="00000400000000000000" pitchFamily="2" charset="-78"/>
                </a:rPr>
                <a:t>2</a:t>
              </a:r>
            </a:p>
          </p:txBody>
        </p:sp>
        <p:sp>
          <p:nvSpPr>
            <p:cNvPr id="60" name="Rectangle 59"/>
            <p:cNvSpPr/>
            <p:nvPr/>
          </p:nvSpPr>
          <p:spPr>
            <a:xfrm>
              <a:off x="8301038" y="3040063"/>
              <a:ext cx="2312987" cy="381000"/>
            </a:xfrm>
            <a:prstGeom prst="rect">
              <a:avLst/>
            </a:prstGeom>
          </p:spPr>
          <p:style>
            <a:lnRef idx="1">
              <a:schemeClr val="accent6"/>
            </a:lnRef>
            <a:fillRef idx="2">
              <a:schemeClr val="accent6"/>
            </a:fillRef>
            <a:effectRef idx="1">
              <a:schemeClr val="accent6"/>
            </a:effectRef>
            <a:fontRef idx="minor">
              <a:schemeClr val="dk1"/>
            </a:fontRef>
          </p:style>
          <p:txBody>
            <a:bodyPr anchor="ctr"/>
            <a:lstStyle/>
            <a:p>
              <a:pPr algn="ctr">
                <a:defRPr/>
              </a:pPr>
              <a:endParaRPr lang="en-US">
                <a:cs typeface="B Nazanin" panose="00000400000000000000" pitchFamily="2" charset="-78"/>
              </a:endParaRPr>
            </a:p>
          </p:txBody>
        </p:sp>
        <p:sp>
          <p:nvSpPr>
            <p:cNvPr id="61" name="TextBox 91"/>
            <p:cNvSpPr txBox="1">
              <a:spLocks noChangeArrowheads="1"/>
            </p:cNvSpPr>
            <p:nvPr>
              <p:custDataLst>
                <p:tags r:id="rId49"/>
              </p:custDataLst>
            </p:nvPr>
          </p:nvSpPr>
          <p:spPr bwMode="auto">
            <a:xfrm>
              <a:off x="8970000" y="3063473"/>
              <a:ext cx="975063" cy="2738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7000" tIns="0" rIns="127000" bIns="0" anchor="ct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rtl="1">
                <a:lnSpc>
                  <a:spcPct val="100000"/>
                </a:lnSpc>
                <a:spcBef>
                  <a:spcPct val="0"/>
                </a:spcBef>
                <a:buFontTx/>
                <a:buNone/>
              </a:pPr>
              <a:r>
                <a:rPr lang="fa-IR" altLang="en-US" sz="1400" b="1">
                  <a:ea typeface="2  Mitra_2 (MRT)"/>
                  <a:cs typeface="B Nazanin" panose="00000400000000000000" pitchFamily="2" charset="-78"/>
                </a:rPr>
                <a:t>شهریور</a:t>
              </a:r>
              <a:endParaRPr lang="en-US" altLang="en-US" sz="1400" b="1">
                <a:ea typeface="2  Mitra_2 (MRT)"/>
                <a:cs typeface="B Nazanin" panose="00000400000000000000" pitchFamily="2" charset="-78"/>
              </a:endParaRPr>
            </a:p>
          </p:txBody>
        </p:sp>
        <p:sp>
          <p:nvSpPr>
            <p:cNvPr id="62" name="TextBox 92"/>
            <p:cNvSpPr txBox="1">
              <a:spLocks noChangeArrowheads="1"/>
            </p:cNvSpPr>
            <p:nvPr>
              <p:custDataLst>
                <p:tags r:id="rId50"/>
              </p:custDataLst>
            </p:nvPr>
          </p:nvSpPr>
          <p:spPr bwMode="auto">
            <a:xfrm>
              <a:off x="10167938" y="1131888"/>
              <a:ext cx="895350" cy="8293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rtl="1">
                <a:lnSpc>
                  <a:spcPct val="80000"/>
                </a:lnSpc>
                <a:spcBef>
                  <a:spcPct val="0"/>
                </a:spcBef>
                <a:buFontTx/>
                <a:buNone/>
              </a:pPr>
              <a:r>
                <a:rPr lang="fa-IR" altLang="en-US" sz="1100">
                  <a:ea typeface="2  Mitra"/>
                  <a:cs typeface="B Nazanin" panose="00000400000000000000" pitchFamily="2" charset="-78"/>
                </a:rPr>
                <a:t>ارائه و تصویب طراحی نهایی </a:t>
              </a:r>
              <a:r>
                <a:rPr lang="en-US" altLang="en-US" sz="1100">
                  <a:ea typeface="2  Mitra"/>
                  <a:cs typeface="B Nazanin" panose="00000400000000000000" pitchFamily="2" charset="-78"/>
                </a:rPr>
                <a:t>Roll Out</a:t>
              </a:r>
              <a:endParaRPr lang="fa-IR" altLang="en-US" sz="1100">
                <a:ea typeface="2  Mitra"/>
                <a:cs typeface="B Nazanin" panose="00000400000000000000" pitchFamily="2" charset="-78"/>
              </a:endParaRPr>
            </a:p>
            <a:p>
              <a:pPr algn="ctr" rtl="1">
                <a:lnSpc>
                  <a:spcPct val="80000"/>
                </a:lnSpc>
                <a:spcBef>
                  <a:spcPct val="0"/>
                </a:spcBef>
                <a:buFontTx/>
                <a:buNone/>
              </a:pPr>
              <a:endParaRPr lang="fa-IR" altLang="en-US" sz="900">
                <a:ea typeface="2  Mitra"/>
                <a:cs typeface="B Nazanin" panose="00000400000000000000" pitchFamily="2" charset="-78"/>
              </a:endParaRPr>
            </a:p>
            <a:p>
              <a:pPr algn="ctr" rtl="1">
                <a:lnSpc>
                  <a:spcPct val="80000"/>
                </a:lnSpc>
                <a:spcBef>
                  <a:spcPct val="0"/>
                </a:spcBef>
                <a:buFontTx/>
                <a:buNone/>
              </a:pPr>
              <a:r>
                <a:rPr lang="fa-IR" altLang="en-US" sz="1100">
                  <a:ea typeface="2  Mitra"/>
                  <a:cs typeface="B Nazanin" panose="00000400000000000000" pitchFamily="2" charset="-78"/>
                </a:rPr>
                <a:t>پایان فاز </a:t>
              </a:r>
              <a:r>
                <a:rPr lang="fa-IR" altLang="en-US" sz="1100" u="sng">
                  <a:ea typeface="2  Mitra"/>
                  <a:cs typeface="B Nazanin" panose="00000400000000000000" pitchFamily="2" charset="-78"/>
                </a:rPr>
                <a:t>3</a:t>
              </a:r>
              <a:endParaRPr lang="en-US" altLang="en-US" sz="1100" u="sng">
                <a:ea typeface="2  Mitra"/>
                <a:cs typeface="B Nazanin" panose="00000400000000000000" pitchFamily="2" charset="-78"/>
              </a:endParaRPr>
            </a:p>
          </p:txBody>
        </p:sp>
        <p:cxnSp>
          <p:nvCxnSpPr>
            <p:cNvPr id="63" name="Straight Connector 62"/>
            <p:cNvCxnSpPr/>
            <p:nvPr>
              <p:custDataLst>
                <p:tags r:id="rId51"/>
              </p:custDataLst>
            </p:nvPr>
          </p:nvCxnSpPr>
          <p:spPr>
            <a:xfrm>
              <a:off x="9445625" y="2132013"/>
              <a:ext cx="0" cy="914400"/>
            </a:xfrm>
            <a:prstGeom prst="line">
              <a:avLst/>
            </a:prstGeom>
            <a:ln w="15875">
              <a:solidFill>
                <a:srgbClr val="4F81BD"/>
              </a:solidFill>
              <a:headEnd type="none"/>
              <a:tailEnd type="none"/>
            </a:ln>
            <a:effectLst>
              <a:outerShdw blurRad="63500">
                <a:scrgbClr r="0" g="0" b="0">
                  <a:alpha val="50000"/>
                </a:scrgbClr>
              </a:outerShdw>
            </a:effectLst>
          </p:spPr>
          <p:style>
            <a:lnRef idx="1">
              <a:schemeClr val="accent1"/>
            </a:lnRef>
            <a:fillRef idx="0">
              <a:schemeClr val="accent1"/>
            </a:fillRef>
            <a:effectRef idx="0">
              <a:schemeClr val="accent1"/>
            </a:effectRef>
            <a:fontRef idx="minor">
              <a:schemeClr val="tx1"/>
            </a:fontRef>
          </p:style>
        </p:cxnSp>
        <p:sp>
          <p:nvSpPr>
            <p:cNvPr id="64" name="Flowchart: Merge 63"/>
            <p:cNvSpPr/>
            <p:nvPr>
              <p:custDataLst>
                <p:tags r:id="rId52"/>
              </p:custDataLst>
            </p:nvPr>
          </p:nvSpPr>
          <p:spPr>
            <a:xfrm rot="16200000">
              <a:off x="9462258" y="2121277"/>
              <a:ext cx="165100" cy="165100"/>
            </a:xfrm>
            <a:prstGeom prst="flowChartMerge">
              <a:avLst/>
            </a:prstGeom>
            <a:solidFill>
              <a:srgbClr val="FFFF00"/>
            </a:solidFill>
            <a:ln w="12700" cap="flat" cmpd="sng" algn="ctr">
              <a:noFill/>
              <a:prstDash val="solid"/>
              <a:miter lim="800000"/>
            </a:ln>
            <a:effectLst>
              <a:outerShdw blurRad="63500">
                <a:scrgbClr r="0" g="0" b="0">
                  <a:alpha val="50000"/>
                </a:scrgbClr>
              </a:outerShdw>
            </a:effectLst>
            <a:scene3d>
              <a:camera prst="orthographicFront"/>
              <a:lightRig rig="threePt" dir="t"/>
            </a:scene3d>
            <a:sp3d>
              <a:bevelT h="127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cs typeface="B Nazanin" panose="00000400000000000000" pitchFamily="2" charset="-78"/>
              </a:endParaRPr>
            </a:p>
          </p:txBody>
        </p:sp>
        <p:sp>
          <p:nvSpPr>
            <p:cNvPr id="65" name="TextBox 64"/>
            <p:cNvSpPr txBox="1"/>
            <p:nvPr>
              <p:custDataLst>
                <p:tags r:id="rId53"/>
              </p:custDataLst>
            </p:nvPr>
          </p:nvSpPr>
          <p:spPr>
            <a:xfrm>
              <a:off x="9483725" y="2344738"/>
              <a:ext cx="169010" cy="205393"/>
            </a:xfrm>
            <a:prstGeom prst="rect">
              <a:avLst/>
            </a:prstGeom>
            <a:noFill/>
          </p:spPr>
          <p:txBody>
            <a:bodyPr wrap="none" lIns="0" tIns="0" rIns="0" bIns="0">
              <a:spAutoFit/>
            </a:bodyPr>
            <a:lstStyle>
              <a:defPPr>
                <a:defRPr lang="en-US"/>
              </a:defPPr>
              <a:lvl1pPr>
                <a:defRPr sz="800">
                  <a:cs typeface="2  Mitra_2 (MRT)" panose="00000700000000000000" pitchFamily="2" charset="-78"/>
                </a:defRPr>
              </a:lvl1pPr>
            </a:lstStyle>
            <a:p>
              <a:pPr>
                <a:defRPr/>
              </a:pPr>
              <a:r>
                <a:rPr lang="fa-IR" sz="1050" dirty="0">
                  <a:cs typeface="B Nazanin" panose="00000400000000000000" pitchFamily="2" charset="-78"/>
                </a:rPr>
                <a:t>15</a:t>
              </a:r>
              <a:endParaRPr lang="en-US" sz="1050" dirty="0">
                <a:cs typeface="B Nazanin" panose="00000400000000000000" pitchFamily="2" charset="-78"/>
              </a:endParaRPr>
            </a:p>
          </p:txBody>
        </p:sp>
        <p:sp>
          <p:nvSpPr>
            <p:cNvPr id="66" name="Chevron 65"/>
            <p:cNvSpPr/>
            <p:nvPr>
              <p:custDataLst>
                <p:tags r:id="rId54"/>
              </p:custDataLst>
            </p:nvPr>
          </p:nvSpPr>
          <p:spPr>
            <a:xfrm>
              <a:off x="3354388" y="3756025"/>
              <a:ext cx="1931987" cy="268288"/>
            </a:xfrm>
            <a:prstGeom prst="chevron">
              <a:avLst/>
            </a:prstGeom>
            <a:ln/>
            <a:extLst>
              <a:ext uri="{53640926-AAD7-44D8-BBD7-CCE9431645EC}">
                <a14:shadowObscured xmlns:a14="http://schemas.microsoft.com/office/drawing/2010/main" val="1"/>
              </a:ext>
            </a:extLst>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1100" dirty="0">
                  <a:solidFill>
                    <a:schemeClr val="tx1"/>
                  </a:solidFill>
                  <a:cs typeface="B Nazanin" panose="00000400000000000000" pitchFamily="2" charset="-78"/>
                </a:rPr>
                <a:t>Brand Platform</a:t>
              </a:r>
            </a:p>
          </p:txBody>
        </p:sp>
        <p:sp>
          <p:nvSpPr>
            <p:cNvPr id="67" name="Chevron 66"/>
            <p:cNvSpPr/>
            <p:nvPr>
              <p:custDataLst>
                <p:tags r:id="rId55"/>
              </p:custDataLst>
            </p:nvPr>
          </p:nvSpPr>
          <p:spPr>
            <a:xfrm>
              <a:off x="5208588" y="4125913"/>
              <a:ext cx="968375" cy="269875"/>
            </a:xfrm>
            <a:prstGeom prst="chevron">
              <a:avLst/>
            </a:prstGeom>
            <a:ln/>
            <a:extLst>
              <a:ext uri="{53640926-AAD7-44D8-BBD7-CCE9431645EC}">
                <a14:shadowObscured xmlns:a14="http://schemas.microsoft.com/office/drawing/2010/main" val="1"/>
              </a:ext>
            </a:extLst>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1000" dirty="0">
                  <a:solidFill>
                    <a:schemeClr val="tx1"/>
                  </a:solidFill>
                  <a:cs typeface="B Nazanin" panose="00000400000000000000" pitchFamily="2" charset="-78"/>
                </a:rPr>
                <a:t>Verbal ID</a:t>
              </a:r>
            </a:p>
          </p:txBody>
        </p:sp>
        <p:sp>
          <p:nvSpPr>
            <p:cNvPr id="68" name="Chevron 67"/>
            <p:cNvSpPr/>
            <p:nvPr>
              <p:custDataLst>
                <p:tags r:id="rId56"/>
              </p:custDataLst>
            </p:nvPr>
          </p:nvSpPr>
          <p:spPr>
            <a:xfrm>
              <a:off x="6176963" y="4400550"/>
              <a:ext cx="866775" cy="268288"/>
            </a:xfrm>
            <a:prstGeom prst="chevron">
              <a:avLst/>
            </a:prstGeom>
            <a:ln/>
            <a:extLst>
              <a:ext uri="{53640926-AAD7-44D8-BBD7-CCE9431645EC}">
                <a14:shadowObscured xmlns:a14="http://schemas.microsoft.com/office/drawing/2010/main" val="1"/>
              </a:ext>
            </a:extLst>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1100" dirty="0">
                  <a:solidFill>
                    <a:schemeClr val="tx1"/>
                  </a:solidFill>
                  <a:cs typeface="B Nazanin" panose="00000400000000000000" pitchFamily="2" charset="-78"/>
                </a:rPr>
                <a:t>Logo</a:t>
              </a:r>
            </a:p>
          </p:txBody>
        </p:sp>
        <p:sp>
          <p:nvSpPr>
            <p:cNvPr id="69" name="Chevron 68"/>
            <p:cNvSpPr/>
            <p:nvPr>
              <p:custDataLst>
                <p:tags r:id="rId57"/>
              </p:custDataLst>
            </p:nvPr>
          </p:nvSpPr>
          <p:spPr>
            <a:xfrm>
              <a:off x="7043738" y="4664075"/>
              <a:ext cx="1239837" cy="268288"/>
            </a:xfrm>
            <a:prstGeom prst="chevron">
              <a:avLst/>
            </a:prstGeom>
            <a:ln/>
            <a:extLst>
              <a:ext uri="{53640926-AAD7-44D8-BBD7-CCE9431645EC}">
                <a14:shadowObscured xmlns:a14="http://schemas.microsoft.com/office/drawing/2010/main" val="1"/>
              </a:ext>
            </a:extLst>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900" dirty="0">
                  <a:solidFill>
                    <a:schemeClr val="tx1"/>
                  </a:solidFill>
                  <a:cs typeface="B Nazanin" panose="00000400000000000000" pitchFamily="2" charset="-78"/>
                </a:rPr>
                <a:t>ID Finalization</a:t>
              </a:r>
            </a:p>
          </p:txBody>
        </p:sp>
        <p:sp>
          <p:nvSpPr>
            <p:cNvPr id="70" name="Chevron 69"/>
            <p:cNvSpPr/>
            <p:nvPr>
              <p:custDataLst>
                <p:tags r:id="rId58"/>
              </p:custDataLst>
            </p:nvPr>
          </p:nvSpPr>
          <p:spPr>
            <a:xfrm>
              <a:off x="8280400" y="4932363"/>
              <a:ext cx="2322513" cy="268287"/>
            </a:xfrm>
            <a:prstGeom prst="chevron">
              <a:avLst/>
            </a:prstGeom>
            <a:ln/>
            <a:extLst>
              <a:ext uri="{53640926-AAD7-44D8-BBD7-CCE9431645EC}">
                <a14:shadowObscured xmlns:a14="http://schemas.microsoft.com/office/drawing/2010/main" val="1"/>
              </a:ext>
            </a:extLst>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900" dirty="0">
                  <a:solidFill>
                    <a:schemeClr val="tx1"/>
                  </a:solidFill>
                  <a:cs typeface="B Nazanin" panose="00000400000000000000" pitchFamily="2" charset="-78"/>
                </a:rPr>
                <a:t>Visual Standard &amp; Roll Out</a:t>
              </a:r>
            </a:p>
          </p:txBody>
        </p:sp>
      </p:grpSp>
      <p:sp>
        <p:nvSpPr>
          <p:cNvPr id="71" name="TextBox 70"/>
          <p:cNvSpPr txBox="1"/>
          <p:nvPr/>
        </p:nvSpPr>
        <p:spPr>
          <a:xfrm>
            <a:off x="5775156" y="192505"/>
            <a:ext cx="6169794" cy="523220"/>
          </a:xfrm>
          <a:prstGeom prst="rect">
            <a:avLst/>
          </a:prstGeom>
          <a:noFill/>
        </p:spPr>
        <p:txBody>
          <a:bodyPr wrap="square" rtlCol="0">
            <a:spAutoFit/>
          </a:bodyPr>
          <a:lstStyle/>
          <a:p>
            <a:pPr algn="r" rtl="1"/>
            <a:r>
              <a:rPr lang="fa-IR" altLang="en-US" sz="2800" b="1" dirty="0">
                <a:solidFill>
                  <a:srgbClr val="FF0000"/>
                </a:solidFill>
                <a:latin typeface="+mj-lt"/>
                <a:ea typeface="+mj-ea"/>
                <a:cs typeface="B Nazanin" panose="00000400000000000000" pitchFamily="2" charset="-78"/>
              </a:rPr>
              <a:t>برنامه</a:t>
            </a:r>
            <a:r>
              <a:rPr lang="fa-IR" altLang="en-US" sz="2400" dirty="0">
                <a:solidFill>
                  <a:srgbClr val="FF0000"/>
                </a:solidFill>
                <a:cs typeface="B Nazanin" panose="00000400000000000000" pitchFamily="2" charset="-78"/>
              </a:rPr>
              <a:t> </a:t>
            </a:r>
            <a:r>
              <a:rPr lang="fa-IR" altLang="en-US" sz="2800" b="1" dirty="0">
                <a:solidFill>
                  <a:srgbClr val="FF0000"/>
                </a:solidFill>
                <a:latin typeface="+mj-lt"/>
                <a:ea typeface="+mj-ea"/>
                <a:cs typeface="B Nazanin" panose="00000400000000000000" pitchFamily="2" charset="-78"/>
              </a:rPr>
              <a:t>زمانبندی</a:t>
            </a:r>
            <a:r>
              <a:rPr lang="en-US" altLang="en-US" sz="2800" b="1" dirty="0">
                <a:solidFill>
                  <a:srgbClr val="FF0000"/>
                </a:solidFill>
                <a:latin typeface="+mj-lt"/>
                <a:ea typeface="+mj-ea"/>
                <a:cs typeface="B Nazanin" panose="00000400000000000000" pitchFamily="2" charset="-78"/>
              </a:rPr>
              <a:t> Scheduling </a:t>
            </a:r>
            <a:endParaRPr lang="en-US" sz="2800" b="1" dirty="0">
              <a:solidFill>
                <a:srgbClr val="FF0000"/>
              </a:solidFill>
              <a:latin typeface="+mj-lt"/>
              <a:ea typeface="+mj-ea"/>
              <a:cs typeface="B Nazanin" panose="00000400000000000000" pitchFamily="2" charset="-78"/>
            </a:endParaRPr>
          </a:p>
        </p:txBody>
      </p:sp>
      <p:pic>
        <p:nvPicPr>
          <p:cNvPr id="73" name="Picture 72">
            <a:extLst>
              <a:ext uri="{FF2B5EF4-FFF2-40B4-BE49-F238E27FC236}">
                <a16:creationId xmlns:a16="http://schemas.microsoft.com/office/drawing/2014/main" id="{8914291A-FF48-4E3A-B93A-11C14567A243}"/>
              </a:ext>
            </a:extLst>
          </p:cNvPr>
          <p:cNvPicPr>
            <a:picLocks noChangeAspect="1"/>
          </p:cNvPicPr>
          <p:nvPr/>
        </p:nvPicPr>
        <p:blipFill>
          <a:blip r:embed="rId61"/>
          <a:stretch>
            <a:fillRect/>
          </a:stretch>
        </p:blipFill>
        <p:spPr>
          <a:xfrm>
            <a:off x="347192" y="48577"/>
            <a:ext cx="571279" cy="811075"/>
          </a:xfrm>
          <a:prstGeom prst="rect">
            <a:avLst/>
          </a:prstGeom>
        </p:spPr>
      </p:pic>
      <p:sp>
        <p:nvSpPr>
          <p:cNvPr id="74" name="Footer Placeholder 3">
            <a:extLst>
              <a:ext uri="{FF2B5EF4-FFF2-40B4-BE49-F238E27FC236}">
                <a16:creationId xmlns:a16="http://schemas.microsoft.com/office/drawing/2014/main" id="{FA6AAD19-07B4-4EC7-8082-1F67A82838A8}"/>
              </a:ext>
            </a:extLst>
          </p:cNvPr>
          <p:cNvSpPr>
            <a:spLocks noGrp="1"/>
          </p:cNvSpPr>
          <p:nvPr>
            <p:ph type="ftr" sz="quarter" idx="11"/>
          </p:nvPr>
        </p:nvSpPr>
        <p:spPr>
          <a:xfrm>
            <a:off x="4038600" y="6692181"/>
            <a:ext cx="4114800" cy="289302"/>
          </a:xfrm>
        </p:spPr>
        <p:txBody>
          <a:bodyPr/>
          <a:lstStyle/>
          <a:p>
            <a:r>
              <a:rPr lang="en-US" dirty="0">
                <a:hlinkClick r:id="rId62"/>
              </a:rPr>
              <a:t>www.rasapm.com</a:t>
            </a:r>
            <a:endParaRPr lang="en-US" dirty="0"/>
          </a:p>
          <a:p>
            <a:endParaRPr lang="en-US" dirty="0"/>
          </a:p>
        </p:txBody>
      </p:sp>
    </p:spTree>
    <p:extLst>
      <p:ext uri="{BB962C8B-B14F-4D97-AF65-F5344CB8AC3E}">
        <p14:creationId xmlns:p14="http://schemas.microsoft.com/office/powerpoint/2010/main" val="330756824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OTLMARKERSHAPE" val="OTL"/>
</p:tagLst>
</file>

<file path=ppt/tags/tag10.xml><?xml version="1.0" encoding="utf-8"?>
<p:tagLst xmlns:a="http://schemas.openxmlformats.org/drawingml/2006/main" xmlns:r="http://schemas.openxmlformats.org/officeDocument/2006/relationships" xmlns:p="http://schemas.openxmlformats.org/presentationml/2006/main">
  <p:tag name="OTLMARKERSHAPE" val="OTL"/>
</p:tagLst>
</file>

<file path=ppt/tags/tag11.xml><?xml version="1.0" encoding="utf-8"?>
<p:tagLst xmlns:a="http://schemas.openxmlformats.org/drawingml/2006/main" xmlns:r="http://schemas.openxmlformats.org/officeDocument/2006/relationships" xmlns:p="http://schemas.openxmlformats.org/presentationml/2006/main">
  <p:tag name="OTLMARKERSHAPE" val="OTL"/>
</p:tagLst>
</file>

<file path=ppt/tags/tag12.xml><?xml version="1.0" encoding="utf-8"?>
<p:tagLst xmlns:a="http://schemas.openxmlformats.org/drawingml/2006/main" xmlns:r="http://schemas.openxmlformats.org/officeDocument/2006/relationships" xmlns:p="http://schemas.openxmlformats.org/presentationml/2006/main">
  <p:tag name="OTLMARKERSHAPE" val="OTL"/>
</p:tagLst>
</file>

<file path=ppt/tags/tag13.xml><?xml version="1.0" encoding="utf-8"?>
<p:tagLst xmlns:a="http://schemas.openxmlformats.org/drawingml/2006/main" xmlns:r="http://schemas.openxmlformats.org/officeDocument/2006/relationships" xmlns:p="http://schemas.openxmlformats.org/presentationml/2006/main">
  <p:tag name="OTLMARKERSHAPE" val="OTL"/>
</p:tagLst>
</file>

<file path=ppt/tags/tag14.xml><?xml version="1.0" encoding="utf-8"?>
<p:tagLst xmlns:a="http://schemas.openxmlformats.org/drawingml/2006/main" xmlns:r="http://schemas.openxmlformats.org/officeDocument/2006/relationships" xmlns:p="http://schemas.openxmlformats.org/presentationml/2006/main">
  <p:tag name="OTLMARKERSHAPE" val="OTL"/>
</p:tagLst>
</file>

<file path=ppt/tags/tag15.xml><?xml version="1.0" encoding="utf-8"?>
<p:tagLst xmlns:a="http://schemas.openxmlformats.org/drawingml/2006/main" xmlns:r="http://schemas.openxmlformats.org/officeDocument/2006/relationships" xmlns:p="http://schemas.openxmlformats.org/presentationml/2006/main">
  <p:tag name="OTLMARKERSHAPE" val="OTL"/>
</p:tagLst>
</file>

<file path=ppt/tags/tag16.xml><?xml version="1.0" encoding="utf-8"?>
<p:tagLst xmlns:a="http://schemas.openxmlformats.org/drawingml/2006/main" xmlns:r="http://schemas.openxmlformats.org/officeDocument/2006/relationships" xmlns:p="http://schemas.openxmlformats.org/presentationml/2006/main">
  <p:tag name="OTLMARKERSHAPE" val="OTL"/>
</p:tagLst>
</file>

<file path=ppt/tags/tag17.xml><?xml version="1.0" encoding="utf-8"?>
<p:tagLst xmlns:a="http://schemas.openxmlformats.org/drawingml/2006/main" xmlns:r="http://schemas.openxmlformats.org/officeDocument/2006/relationships" xmlns:p="http://schemas.openxmlformats.org/presentationml/2006/main">
  <p:tag name="OTLMARKERSHAPE" val="OTL"/>
</p:tagLst>
</file>

<file path=ppt/tags/tag18.xml><?xml version="1.0" encoding="utf-8"?>
<p:tagLst xmlns:a="http://schemas.openxmlformats.org/drawingml/2006/main" xmlns:r="http://schemas.openxmlformats.org/officeDocument/2006/relationships" xmlns:p="http://schemas.openxmlformats.org/presentationml/2006/main">
  <p:tag name="OTLMARKERSHAPE" val="OTL"/>
</p:tagLst>
</file>

<file path=ppt/tags/tag19.xml><?xml version="1.0" encoding="utf-8"?>
<p:tagLst xmlns:a="http://schemas.openxmlformats.org/drawingml/2006/main" xmlns:r="http://schemas.openxmlformats.org/officeDocument/2006/relationships" xmlns:p="http://schemas.openxmlformats.org/presentationml/2006/main">
  <p:tag name="OTLMARKERSHAPE" val="OTL"/>
</p:tagLst>
</file>

<file path=ppt/tags/tag2.xml><?xml version="1.0" encoding="utf-8"?>
<p:tagLst xmlns:a="http://schemas.openxmlformats.org/drawingml/2006/main" xmlns:r="http://schemas.openxmlformats.org/officeDocument/2006/relationships" xmlns:p="http://schemas.openxmlformats.org/presentationml/2006/main">
  <p:tag name="OTLMARKERSHAPE" val="OTL"/>
</p:tagLst>
</file>

<file path=ppt/tags/tag20.xml><?xml version="1.0" encoding="utf-8"?>
<p:tagLst xmlns:a="http://schemas.openxmlformats.org/drawingml/2006/main" xmlns:r="http://schemas.openxmlformats.org/officeDocument/2006/relationships" xmlns:p="http://schemas.openxmlformats.org/presentationml/2006/main">
  <p:tag name="OTLMARKERSHAPE" val="OTL"/>
</p:tagLst>
</file>

<file path=ppt/tags/tag21.xml><?xml version="1.0" encoding="utf-8"?>
<p:tagLst xmlns:a="http://schemas.openxmlformats.org/drawingml/2006/main" xmlns:r="http://schemas.openxmlformats.org/officeDocument/2006/relationships" xmlns:p="http://schemas.openxmlformats.org/presentationml/2006/main">
  <p:tag name="OTLMARKERSHAPE" val="OTL"/>
</p:tagLst>
</file>

<file path=ppt/tags/tag22.xml><?xml version="1.0" encoding="utf-8"?>
<p:tagLst xmlns:a="http://schemas.openxmlformats.org/drawingml/2006/main" xmlns:r="http://schemas.openxmlformats.org/officeDocument/2006/relationships" xmlns:p="http://schemas.openxmlformats.org/presentationml/2006/main">
  <p:tag name="OTLMARKERSHAPE" val="OTL"/>
</p:tagLst>
</file>

<file path=ppt/tags/tag23.xml><?xml version="1.0" encoding="utf-8"?>
<p:tagLst xmlns:a="http://schemas.openxmlformats.org/drawingml/2006/main" xmlns:r="http://schemas.openxmlformats.org/officeDocument/2006/relationships" xmlns:p="http://schemas.openxmlformats.org/presentationml/2006/main">
  <p:tag name="OTLMARKERSHAPE" val="OTL"/>
</p:tagLst>
</file>

<file path=ppt/tags/tag24.xml><?xml version="1.0" encoding="utf-8"?>
<p:tagLst xmlns:a="http://schemas.openxmlformats.org/drawingml/2006/main" xmlns:r="http://schemas.openxmlformats.org/officeDocument/2006/relationships" xmlns:p="http://schemas.openxmlformats.org/presentationml/2006/main">
  <p:tag name="OTLMARKERSHAPE" val="OTL"/>
</p:tagLst>
</file>

<file path=ppt/tags/tag25.xml><?xml version="1.0" encoding="utf-8"?>
<p:tagLst xmlns:a="http://schemas.openxmlformats.org/drawingml/2006/main" xmlns:r="http://schemas.openxmlformats.org/officeDocument/2006/relationships" xmlns:p="http://schemas.openxmlformats.org/presentationml/2006/main">
  <p:tag name="OTLMARKERSHAPE" val="OTL"/>
</p:tagLst>
</file>

<file path=ppt/tags/tag26.xml><?xml version="1.0" encoding="utf-8"?>
<p:tagLst xmlns:a="http://schemas.openxmlformats.org/drawingml/2006/main" xmlns:r="http://schemas.openxmlformats.org/officeDocument/2006/relationships" xmlns:p="http://schemas.openxmlformats.org/presentationml/2006/main">
  <p:tag name="OTLMARKERSHAPE" val="OTL"/>
</p:tagLst>
</file>

<file path=ppt/tags/tag27.xml><?xml version="1.0" encoding="utf-8"?>
<p:tagLst xmlns:a="http://schemas.openxmlformats.org/drawingml/2006/main" xmlns:r="http://schemas.openxmlformats.org/officeDocument/2006/relationships" xmlns:p="http://schemas.openxmlformats.org/presentationml/2006/main">
  <p:tag name="OTLMARKERSHAPE" val="OTL"/>
</p:tagLst>
</file>

<file path=ppt/tags/tag28.xml><?xml version="1.0" encoding="utf-8"?>
<p:tagLst xmlns:a="http://schemas.openxmlformats.org/drawingml/2006/main" xmlns:r="http://schemas.openxmlformats.org/officeDocument/2006/relationships" xmlns:p="http://schemas.openxmlformats.org/presentationml/2006/main">
  <p:tag name="OTLMARKERSHAPE" val="OTL"/>
</p:tagLst>
</file>

<file path=ppt/tags/tag29.xml><?xml version="1.0" encoding="utf-8"?>
<p:tagLst xmlns:a="http://schemas.openxmlformats.org/drawingml/2006/main" xmlns:r="http://schemas.openxmlformats.org/officeDocument/2006/relationships" xmlns:p="http://schemas.openxmlformats.org/presentationml/2006/main">
  <p:tag name="OTLMARKERSHAPE" val="OTL"/>
</p:tagLst>
</file>

<file path=ppt/tags/tag3.xml><?xml version="1.0" encoding="utf-8"?>
<p:tagLst xmlns:a="http://schemas.openxmlformats.org/drawingml/2006/main" xmlns:r="http://schemas.openxmlformats.org/officeDocument/2006/relationships" xmlns:p="http://schemas.openxmlformats.org/presentationml/2006/main">
  <p:tag name="OTLMARKERSHAPE" val="OTL"/>
</p:tagLst>
</file>

<file path=ppt/tags/tag30.xml><?xml version="1.0" encoding="utf-8"?>
<p:tagLst xmlns:a="http://schemas.openxmlformats.org/drawingml/2006/main" xmlns:r="http://schemas.openxmlformats.org/officeDocument/2006/relationships" xmlns:p="http://schemas.openxmlformats.org/presentationml/2006/main">
  <p:tag name="OTLMARKERSHAPE" val="OTL"/>
</p:tagLst>
</file>

<file path=ppt/tags/tag31.xml><?xml version="1.0" encoding="utf-8"?>
<p:tagLst xmlns:a="http://schemas.openxmlformats.org/drawingml/2006/main" xmlns:r="http://schemas.openxmlformats.org/officeDocument/2006/relationships" xmlns:p="http://schemas.openxmlformats.org/presentationml/2006/main">
  <p:tag name="OTLMARKERSHAPE" val="OTL"/>
</p:tagLst>
</file>

<file path=ppt/tags/tag32.xml><?xml version="1.0" encoding="utf-8"?>
<p:tagLst xmlns:a="http://schemas.openxmlformats.org/drawingml/2006/main" xmlns:r="http://schemas.openxmlformats.org/officeDocument/2006/relationships" xmlns:p="http://schemas.openxmlformats.org/presentationml/2006/main">
  <p:tag name="OTLMARKERSHAPE" val="OTL"/>
</p:tagLst>
</file>

<file path=ppt/tags/tag33.xml><?xml version="1.0" encoding="utf-8"?>
<p:tagLst xmlns:a="http://schemas.openxmlformats.org/drawingml/2006/main" xmlns:r="http://schemas.openxmlformats.org/officeDocument/2006/relationships" xmlns:p="http://schemas.openxmlformats.org/presentationml/2006/main">
  <p:tag name="OTLMARKERSHAPE" val="OTL"/>
</p:tagLst>
</file>

<file path=ppt/tags/tag34.xml><?xml version="1.0" encoding="utf-8"?>
<p:tagLst xmlns:a="http://schemas.openxmlformats.org/drawingml/2006/main" xmlns:r="http://schemas.openxmlformats.org/officeDocument/2006/relationships" xmlns:p="http://schemas.openxmlformats.org/presentationml/2006/main">
  <p:tag name="OTLMARKERSHAPE" val="OTL"/>
</p:tagLst>
</file>

<file path=ppt/tags/tag35.xml><?xml version="1.0" encoding="utf-8"?>
<p:tagLst xmlns:a="http://schemas.openxmlformats.org/drawingml/2006/main" xmlns:r="http://schemas.openxmlformats.org/officeDocument/2006/relationships" xmlns:p="http://schemas.openxmlformats.org/presentationml/2006/main">
  <p:tag name="OTLMARKERSHAPE" val="OTL"/>
</p:tagLst>
</file>

<file path=ppt/tags/tag36.xml><?xml version="1.0" encoding="utf-8"?>
<p:tagLst xmlns:a="http://schemas.openxmlformats.org/drawingml/2006/main" xmlns:r="http://schemas.openxmlformats.org/officeDocument/2006/relationships" xmlns:p="http://schemas.openxmlformats.org/presentationml/2006/main">
  <p:tag name="OTLMARKERSHAPE" val="OTL"/>
</p:tagLst>
</file>

<file path=ppt/tags/tag37.xml><?xml version="1.0" encoding="utf-8"?>
<p:tagLst xmlns:a="http://schemas.openxmlformats.org/drawingml/2006/main" xmlns:r="http://schemas.openxmlformats.org/officeDocument/2006/relationships" xmlns:p="http://schemas.openxmlformats.org/presentationml/2006/main">
  <p:tag name="OTLMARKERSHAPE" val="OTL"/>
</p:tagLst>
</file>

<file path=ppt/tags/tag38.xml><?xml version="1.0" encoding="utf-8"?>
<p:tagLst xmlns:a="http://schemas.openxmlformats.org/drawingml/2006/main" xmlns:r="http://schemas.openxmlformats.org/officeDocument/2006/relationships" xmlns:p="http://schemas.openxmlformats.org/presentationml/2006/main">
  <p:tag name="OTLMARKERSHAPE" val="OTL"/>
</p:tagLst>
</file>

<file path=ppt/tags/tag39.xml><?xml version="1.0" encoding="utf-8"?>
<p:tagLst xmlns:a="http://schemas.openxmlformats.org/drawingml/2006/main" xmlns:r="http://schemas.openxmlformats.org/officeDocument/2006/relationships" xmlns:p="http://schemas.openxmlformats.org/presentationml/2006/main">
  <p:tag name="OTLMARKERSHAPE" val="OTL"/>
</p:tagLst>
</file>

<file path=ppt/tags/tag4.xml><?xml version="1.0" encoding="utf-8"?>
<p:tagLst xmlns:a="http://schemas.openxmlformats.org/drawingml/2006/main" xmlns:r="http://schemas.openxmlformats.org/officeDocument/2006/relationships" xmlns:p="http://schemas.openxmlformats.org/presentationml/2006/main">
  <p:tag name="OTLMARKERSHAPE" val="OTL"/>
</p:tagLst>
</file>

<file path=ppt/tags/tag40.xml><?xml version="1.0" encoding="utf-8"?>
<p:tagLst xmlns:a="http://schemas.openxmlformats.org/drawingml/2006/main" xmlns:r="http://schemas.openxmlformats.org/officeDocument/2006/relationships" xmlns:p="http://schemas.openxmlformats.org/presentationml/2006/main">
  <p:tag name="OTLMARKERSHAPE" val="OTL"/>
</p:tagLst>
</file>

<file path=ppt/tags/tag41.xml><?xml version="1.0" encoding="utf-8"?>
<p:tagLst xmlns:a="http://schemas.openxmlformats.org/drawingml/2006/main" xmlns:r="http://schemas.openxmlformats.org/officeDocument/2006/relationships" xmlns:p="http://schemas.openxmlformats.org/presentationml/2006/main">
  <p:tag name="OTLMARKERSHAPE" val="OTL"/>
</p:tagLst>
</file>

<file path=ppt/tags/tag42.xml><?xml version="1.0" encoding="utf-8"?>
<p:tagLst xmlns:a="http://schemas.openxmlformats.org/drawingml/2006/main" xmlns:r="http://schemas.openxmlformats.org/officeDocument/2006/relationships" xmlns:p="http://schemas.openxmlformats.org/presentationml/2006/main">
  <p:tag name="OTLMARKERSHAPE" val="OTL"/>
</p:tagLst>
</file>

<file path=ppt/tags/tag43.xml><?xml version="1.0" encoding="utf-8"?>
<p:tagLst xmlns:a="http://schemas.openxmlformats.org/drawingml/2006/main" xmlns:r="http://schemas.openxmlformats.org/officeDocument/2006/relationships" xmlns:p="http://schemas.openxmlformats.org/presentationml/2006/main">
  <p:tag name="OTLMARKERSHAPE" val="OTL"/>
</p:tagLst>
</file>

<file path=ppt/tags/tag44.xml><?xml version="1.0" encoding="utf-8"?>
<p:tagLst xmlns:a="http://schemas.openxmlformats.org/drawingml/2006/main" xmlns:r="http://schemas.openxmlformats.org/officeDocument/2006/relationships" xmlns:p="http://schemas.openxmlformats.org/presentationml/2006/main">
  <p:tag name="OTLMARKERSHAPE" val="OTL"/>
</p:tagLst>
</file>

<file path=ppt/tags/tag45.xml><?xml version="1.0" encoding="utf-8"?>
<p:tagLst xmlns:a="http://schemas.openxmlformats.org/drawingml/2006/main" xmlns:r="http://schemas.openxmlformats.org/officeDocument/2006/relationships" xmlns:p="http://schemas.openxmlformats.org/presentationml/2006/main">
  <p:tag name="OTLMARKERSHAPE" val="OTL"/>
</p:tagLst>
</file>

<file path=ppt/tags/tag46.xml><?xml version="1.0" encoding="utf-8"?>
<p:tagLst xmlns:a="http://schemas.openxmlformats.org/drawingml/2006/main" xmlns:r="http://schemas.openxmlformats.org/officeDocument/2006/relationships" xmlns:p="http://schemas.openxmlformats.org/presentationml/2006/main">
  <p:tag name="OTLMARKERSHAPE" val="OTL"/>
</p:tagLst>
</file>

<file path=ppt/tags/tag47.xml><?xml version="1.0" encoding="utf-8"?>
<p:tagLst xmlns:a="http://schemas.openxmlformats.org/drawingml/2006/main" xmlns:r="http://schemas.openxmlformats.org/officeDocument/2006/relationships" xmlns:p="http://schemas.openxmlformats.org/presentationml/2006/main">
  <p:tag name="OTLMARKERSHAPE" val="OTL"/>
</p:tagLst>
</file>

<file path=ppt/tags/tag48.xml><?xml version="1.0" encoding="utf-8"?>
<p:tagLst xmlns:a="http://schemas.openxmlformats.org/drawingml/2006/main" xmlns:r="http://schemas.openxmlformats.org/officeDocument/2006/relationships" xmlns:p="http://schemas.openxmlformats.org/presentationml/2006/main">
  <p:tag name="OTLMARKERSHAPE" val="OTL"/>
</p:tagLst>
</file>

<file path=ppt/tags/tag49.xml><?xml version="1.0" encoding="utf-8"?>
<p:tagLst xmlns:a="http://schemas.openxmlformats.org/drawingml/2006/main" xmlns:r="http://schemas.openxmlformats.org/officeDocument/2006/relationships" xmlns:p="http://schemas.openxmlformats.org/presentationml/2006/main">
  <p:tag name="OTLMARKERSHAPE" val="OTL"/>
</p:tagLst>
</file>

<file path=ppt/tags/tag5.xml><?xml version="1.0" encoding="utf-8"?>
<p:tagLst xmlns:a="http://schemas.openxmlformats.org/drawingml/2006/main" xmlns:r="http://schemas.openxmlformats.org/officeDocument/2006/relationships" xmlns:p="http://schemas.openxmlformats.org/presentationml/2006/main">
  <p:tag name="OTLMARKERSHAPE" val="OTL"/>
</p:tagLst>
</file>

<file path=ppt/tags/tag50.xml><?xml version="1.0" encoding="utf-8"?>
<p:tagLst xmlns:a="http://schemas.openxmlformats.org/drawingml/2006/main" xmlns:r="http://schemas.openxmlformats.org/officeDocument/2006/relationships" xmlns:p="http://schemas.openxmlformats.org/presentationml/2006/main">
  <p:tag name="OTLMARKERSHAPE" val="OTL"/>
</p:tagLst>
</file>

<file path=ppt/tags/tag51.xml><?xml version="1.0" encoding="utf-8"?>
<p:tagLst xmlns:a="http://schemas.openxmlformats.org/drawingml/2006/main" xmlns:r="http://schemas.openxmlformats.org/officeDocument/2006/relationships" xmlns:p="http://schemas.openxmlformats.org/presentationml/2006/main">
  <p:tag name="OTLMARKERSHAPE" val="OTL"/>
</p:tagLst>
</file>

<file path=ppt/tags/tag52.xml><?xml version="1.0" encoding="utf-8"?>
<p:tagLst xmlns:a="http://schemas.openxmlformats.org/drawingml/2006/main" xmlns:r="http://schemas.openxmlformats.org/officeDocument/2006/relationships" xmlns:p="http://schemas.openxmlformats.org/presentationml/2006/main">
  <p:tag name="OTLMARKERSHAPE" val="OTL"/>
</p:tagLst>
</file>

<file path=ppt/tags/tag53.xml><?xml version="1.0" encoding="utf-8"?>
<p:tagLst xmlns:a="http://schemas.openxmlformats.org/drawingml/2006/main" xmlns:r="http://schemas.openxmlformats.org/officeDocument/2006/relationships" xmlns:p="http://schemas.openxmlformats.org/presentationml/2006/main">
  <p:tag name="OTLMARKERSHAPE" val="OTL"/>
</p:tagLst>
</file>

<file path=ppt/tags/tag54.xml><?xml version="1.0" encoding="utf-8"?>
<p:tagLst xmlns:a="http://schemas.openxmlformats.org/drawingml/2006/main" xmlns:r="http://schemas.openxmlformats.org/officeDocument/2006/relationships" xmlns:p="http://schemas.openxmlformats.org/presentationml/2006/main">
  <p:tag name="OTLMARKERSHAPE" val="OTL"/>
</p:tagLst>
</file>

<file path=ppt/tags/tag55.xml><?xml version="1.0" encoding="utf-8"?>
<p:tagLst xmlns:a="http://schemas.openxmlformats.org/drawingml/2006/main" xmlns:r="http://schemas.openxmlformats.org/officeDocument/2006/relationships" xmlns:p="http://schemas.openxmlformats.org/presentationml/2006/main">
  <p:tag name="OTLMARKERSHAPE" val="OTL"/>
</p:tagLst>
</file>

<file path=ppt/tags/tag56.xml><?xml version="1.0" encoding="utf-8"?>
<p:tagLst xmlns:a="http://schemas.openxmlformats.org/drawingml/2006/main" xmlns:r="http://schemas.openxmlformats.org/officeDocument/2006/relationships" xmlns:p="http://schemas.openxmlformats.org/presentationml/2006/main">
  <p:tag name="OTLMARKERSHAPE" val="OTL"/>
</p:tagLst>
</file>

<file path=ppt/tags/tag57.xml><?xml version="1.0" encoding="utf-8"?>
<p:tagLst xmlns:a="http://schemas.openxmlformats.org/drawingml/2006/main" xmlns:r="http://schemas.openxmlformats.org/officeDocument/2006/relationships" xmlns:p="http://schemas.openxmlformats.org/presentationml/2006/main">
  <p:tag name="OTLMARKERSHAPE" val="OTL"/>
</p:tagLst>
</file>

<file path=ppt/tags/tag58.xml><?xml version="1.0" encoding="utf-8"?>
<p:tagLst xmlns:a="http://schemas.openxmlformats.org/drawingml/2006/main" xmlns:r="http://schemas.openxmlformats.org/officeDocument/2006/relationships" xmlns:p="http://schemas.openxmlformats.org/presentationml/2006/main">
  <p:tag name="OTLMARKERSHAPE" val="OTL"/>
</p:tagLst>
</file>

<file path=ppt/tags/tag6.xml><?xml version="1.0" encoding="utf-8"?>
<p:tagLst xmlns:a="http://schemas.openxmlformats.org/drawingml/2006/main" xmlns:r="http://schemas.openxmlformats.org/officeDocument/2006/relationships" xmlns:p="http://schemas.openxmlformats.org/presentationml/2006/main">
  <p:tag name="OTLMARKERSHAPE" val="OTL"/>
</p:tagLst>
</file>

<file path=ppt/tags/tag7.xml><?xml version="1.0" encoding="utf-8"?>
<p:tagLst xmlns:a="http://schemas.openxmlformats.org/drawingml/2006/main" xmlns:r="http://schemas.openxmlformats.org/officeDocument/2006/relationships" xmlns:p="http://schemas.openxmlformats.org/presentationml/2006/main">
  <p:tag name="OTLMARKERSHAPE" val="OTL"/>
</p:tagLst>
</file>

<file path=ppt/tags/tag8.xml><?xml version="1.0" encoding="utf-8"?>
<p:tagLst xmlns:a="http://schemas.openxmlformats.org/drawingml/2006/main" xmlns:r="http://schemas.openxmlformats.org/officeDocument/2006/relationships" xmlns:p="http://schemas.openxmlformats.org/presentationml/2006/main">
  <p:tag name="OTLMARKERSHAPE" val="OTL"/>
</p:tagLst>
</file>

<file path=ppt/tags/tag9.xml><?xml version="1.0" encoding="utf-8"?>
<p:tagLst xmlns:a="http://schemas.openxmlformats.org/drawingml/2006/main" xmlns:r="http://schemas.openxmlformats.org/officeDocument/2006/relationships" xmlns:p="http://schemas.openxmlformats.org/presentationml/2006/main">
  <p:tag name="OTLMARKERSHAPE" val="OTL"/>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1204</TotalTime>
  <Words>1615</Words>
  <Application>Microsoft Office PowerPoint</Application>
  <PresentationFormat>Widescreen</PresentationFormat>
  <Paragraphs>191</Paragraphs>
  <Slides>14</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Calibri Light</vt:lpstr>
      <vt:lpstr>Tw Cen MT</vt:lpstr>
      <vt:lpstr>Office Theme</vt:lpstr>
      <vt:lpstr>Droplet</vt:lpstr>
      <vt:lpstr>Business Case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Kianoosh Aryanfar</dc:creator>
  <cp:lastModifiedBy>Yaser Sajjadi</cp:lastModifiedBy>
  <cp:revision>89</cp:revision>
  <dcterms:created xsi:type="dcterms:W3CDTF">2018-11-10T08:50:47Z</dcterms:created>
  <dcterms:modified xsi:type="dcterms:W3CDTF">2025-02-14T06:40:29Z</dcterms:modified>
</cp:coreProperties>
</file>